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5033" autoAdjust="0"/>
  </p:normalViewPr>
  <p:slideViewPr>
    <p:cSldViewPr snapToGrid="0">
      <p:cViewPr>
        <p:scale>
          <a:sx n="70" d="100"/>
          <a:sy n="70" d="100"/>
        </p:scale>
        <p:origin x="1166" y="235"/>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31AC94-CE16-42B8-A693-44FDF5D825C6}"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B7A5D-EFE0-4F0E-9CC5-C3C107B7C7CC}" type="slidenum">
              <a:rPr lang="en-US" smtClean="0"/>
              <a:t>‹#›</a:t>
            </a:fld>
            <a:endParaRPr lang="en-US"/>
          </a:p>
        </p:txBody>
      </p:sp>
    </p:spTree>
    <p:extLst>
      <p:ext uri="{BB962C8B-B14F-4D97-AF65-F5344CB8AC3E}">
        <p14:creationId xmlns:p14="http://schemas.microsoft.com/office/powerpoint/2010/main" val="187421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1AC94-CE16-42B8-A693-44FDF5D825C6}"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B7A5D-EFE0-4F0E-9CC5-C3C107B7C7CC}" type="slidenum">
              <a:rPr lang="en-US" smtClean="0"/>
              <a:t>‹#›</a:t>
            </a:fld>
            <a:endParaRPr lang="en-US"/>
          </a:p>
        </p:txBody>
      </p:sp>
    </p:spTree>
    <p:extLst>
      <p:ext uri="{BB962C8B-B14F-4D97-AF65-F5344CB8AC3E}">
        <p14:creationId xmlns:p14="http://schemas.microsoft.com/office/powerpoint/2010/main" val="159077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1AC94-CE16-42B8-A693-44FDF5D825C6}"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B7A5D-EFE0-4F0E-9CC5-C3C107B7C7CC}" type="slidenum">
              <a:rPr lang="en-US" smtClean="0"/>
              <a:t>‹#›</a:t>
            </a:fld>
            <a:endParaRPr lang="en-US"/>
          </a:p>
        </p:txBody>
      </p:sp>
    </p:spTree>
    <p:extLst>
      <p:ext uri="{BB962C8B-B14F-4D97-AF65-F5344CB8AC3E}">
        <p14:creationId xmlns:p14="http://schemas.microsoft.com/office/powerpoint/2010/main" val="377351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1AC94-CE16-42B8-A693-44FDF5D825C6}"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B7A5D-EFE0-4F0E-9CC5-C3C107B7C7CC}" type="slidenum">
              <a:rPr lang="en-US" smtClean="0"/>
              <a:t>‹#›</a:t>
            </a:fld>
            <a:endParaRPr lang="en-US"/>
          </a:p>
        </p:txBody>
      </p:sp>
    </p:spTree>
    <p:extLst>
      <p:ext uri="{BB962C8B-B14F-4D97-AF65-F5344CB8AC3E}">
        <p14:creationId xmlns:p14="http://schemas.microsoft.com/office/powerpoint/2010/main" val="290740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1AC94-CE16-42B8-A693-44FDF5D825C6}"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B7A5D-EFE0-4F0E-9CC5-C3C107B7C7CC}" type="slidenum">
              <a:rPr lang="en-US" smtClean="0"/>
              <a:t>‹#›</a:t>
            </a:fld>
            <a:endParaRPr lang="en-US"/>
          </a:p>
        </p:txBody>
      </p:sp>
    </p:spTree>
    <p:extLst>
      <p:ext uri="{BB962C8B-B14F-4D97-AF65-F5344CB8AC3E}">
        <p14:creationId xmlns:p14="http://schemas.microsoft.com/office/powerpoint/2010/main" val="81467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31AC94-CE16-42B8-A693-44FDF5D825C6}"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B7A5D-EFE0-4F0E-9CC5-C3C107B7C7CC}" type="slidenum">
              <a:rPr lang="en-US" smtClean="0"/>
              <a:t>‹#›</a:t>
            </a:fld>
            <a:endParaRPr lang="en-US"/>
          </a:p>
        </p:txBody>
      </p:sp>
    </p:spTree>
    <p:extLst>
      <p:ext uri="{BB962C8B-B14F-4D97-AF65-F5344CB8AC3E}">
        <p14:creationId xmlns:p14="http://schemas.microsoft.com/office/powerpoint/2010/main" val="139681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31AC94-CE16-42B8-A693-44FDF5D825C6}"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3B7A5D-EFE0-4F0E-9CC5-C3C107B7C7CC}" type="slidenum">
              <a:rPr lang="en-US" smtClean="0"/>
              <a:t>‹#›</a:t>
            </a:fld>
            <a:endParaRPr lang="en-US"/>
          </a:p>
        </p:txBody>
      </p:sp>
    </p:spTree>
    <p:extLst>
      <p:ext uri="{BB962C8B-B14F-4D97-AF65-F5344CB8AC3E}">
        <p14:creationId xmlns:p14="http://schemas.microsoft.com/office/powerpoint/2010/main" val="293749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31AC94-CE16-42B8-A693-44FDF5D825C6}"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3B7A5D-EFE0-4F0E-9CC5-C3C107B7C7CC}" type="slidenum">
              <a:rPr lang="en-US" smtClean="0"/>
              <a:t>‹#›</a:t>
            </a:fld>
            <a:endParaRPr lang="en-US"/>
          </a:p>
        </p:txBody>
      </p:sp>
    </p:spTree>
    <p:extLst>
      <p:ext uri="{BB962C8B-B14F-4D97-AF65-F5344CB8AC3E}">
        <p14:creationId xmlns:p14="http://schemas.microsoft.com/office/powerpoint/2010/main" val="389193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1AC94-CE16-42B8-A693-44FDF5D825C6}"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3B7A5D-EFE0-4F0E-9CC5-C3C107B7C7CC}" type="slidenum">
              <a:rPr lang="en-US" smtClean="0"/>
              <a:t>‹#›</a:t>
            </a:fld>
            <a:endParaRPr lang="en-US"/>
          </a:p>
        </p:txBody>
      </p:sp>
    </p:spTree>
    <p:extLst>
      <p:ext uri="{BB962C8B-B14F-4D97-AF65-F5344CB8AC3E}">
        <p14:creationId xmlns:p14="http://schemas.microsoft.com/office/powerpoint/2010/main" val="383604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31AC94-CE16-42B8-A693-44FDF5D825C6}"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B7A5D-EFE0-4F0E-9CC5-C3C107B7C7CC}" type="slidenum">
              <a:rPr lang="en-US" smtClean="0"/>
              <a:t>‹#›</a:t>
            </a:fld>
            <a:endParaRPr lang="en-US"/>
          </a:p>
        </p:txBody>
      </p:sp>
    </p:spTree>
    <p:extLst>
      <p:ext uri="{BB962C8B-B14F-4D97-AF65-F5344CB8AC3E}">
        <p14:creationId xmlns:p14="http://schemas.microsoft.com/office/powerpoint/2010/main" val="294048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31AC94-CE16-42B8-A693-44FDF5D825C6}"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3B7A5D-EFE0-4F0E-9CC5-C3C107B7C7CC}" type="slidenum">
              <a:rPr lang="en-US" smtClean="0"/>
              <a:t>‹#›</a:t>
            </a:fld>
            <a:endParaRPr lang="en-US"/>
          </a:p>
        </p:txBody>
      </p:sp>
    </p:spTree>
    <p:extLst>
      <p:ext uri="{BB962C8B-B14F-4D97-AF65-F5344CB8AC3E}">
        <p14:creationId xmlns:p14="http://schemas.microsoft.com/office/powerpoint/2010/main" val="322228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1AC94-CE16-42B8-A693-44FDF5D825C6}" type="datetimeFigureOut">
              <a:rPr lang="en-US" smtClean="0"/>
              <a:t>3/5/2023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B7A5D-EFE0-4F0E-9CC5-C3C107B7C7CC}" type="slidenum">
              <a:rPr lang="en-US" smtClean="0"/>
              <a:t>‹#›</a:t>
            </a:fld>
            <a:endParaRPr lang="en-US"/>
          </a:p>
        </p:txBody>
      </p:sp>
    </p:spTree>
    <p:extLst>
      <p:ext uri="{BB962C8B-B14F-4D97-AF65-F5344CB8AC3E}">
        <p14:creationId xmlns:p14="http://schemas.microsoft.com/office/powerpoint/2010/main" val="2097449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9DEA-4499-9CA4-FAAE-24A9DEEEB9AD}"/>
              </a:ext>
            </a:extLst>
          </p:cNvPr>
          <p:cNvSpPr>
            <a:spLocks noGrp="1"/>
          </p:cNvSpPr>
          <p:nvPr>
            <p:ph type="ctrTitle"/>
          </p:nvPr>
        </p:nvSpPr>
        <p:spPr>
          <a:xfrm>
            <a:off x="845574" y="868362"/>
            <a:ext cx="10363200" cy="2387600"/>
          </a:xfrm>
        </p:spPr>
        <p:txBody>
          <a:bodyPr>
            <a:normAutofit/>
          </a:bodyPr>
          <a:lstStyle/>
          <a:p>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 CHUYỂN ĐỘNG TỔNG HỢP</a:t>
            </a:r>
          </a:p>
        </p:txBody>
      </p:sp>
    </p:spTree>
    <p:extLst>
      <p:ext uri="{BB962C8B-B14F-4D97-AF65-F5344CB8AC3E}">
        <p14:creationId xmlns:p14="http://schemas.microsoft.com/office/powerpoint/2010/main" val="109614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3223-F929-9AD6-79DD-FFDD3A37F513}"/>
              </a:ext>
            </a:extLst>
          </p:cNvPr>
          <p:cNvSpPr>
            <a:spLocks noGrp="1"/>
          </p:cNvSpPr>
          <p:nvPr>
            <p:ph type="title"/>
          </p:nvPr>
        </p:nvSpPr>
        <p:spPr>
          <a:xfrm>
            <a:off x="152401" y="125430"/>
            <a:ext cx="10515600" cy="1325563"/>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cs typeface="Times New Roman" panose="02020603050405020304" pitchFamily="18" charset="0"/>
              </a:rPr>
              <a:t>Vận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thức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tính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tốc</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914EF58-3E77-78F9-A346-2B62344DE0A0}"/>
              </a:ext>
            </a:extLst>
          </p:cNvPr>
          <p:cNvSpPr txBox="1">
            <a:spLocks noGrp="1"/>
          </p:cNvSpPr>
          <p:nvPr>
            <p:ph idx="1"/>
          </p:nvPr>
        </p:nvSpPr>
        <p:spPr>
          <a:xfrm>
            <a:off x="315686" y="1301183"/>
            <a:ext cx="11560628" cy="1444306"/>
          </a:xfrm>
          <a:prstGeom prst="rect">
            <a:avLst/>
          </a:prstGeom>
          <a:noFill/>
        </p:spPr>
        <p:txBody>
          <a:bodyPr wrap="square">
            <a:spAutoFit/>
          </a:bodyPr>
          <a:lstStyle/>
          <a:p>
            <a:pPr marL="0" indent="0">
              <a:lnSpc>
                <a:spcPct val="107000"/>
              </a:lnSpc>
              <a:spcBef>
                <a:spcPts val="0"/>
              </a:spcBef>
              <a:spcAft>
                <a:spcPts val="375"/>
              </a:spcAft>
              <a:buNone/>
            </a:pP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VD 1: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2,5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60 km/h,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40 km/h.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i="1"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5" name="TextBox 4">
            <a:extLst>
              <a:ext uri="{FF2B5EF4-FFF2-40B4-BE49-F238E27FC236}">
                <a16:creationId xmlns:a16="http://schemas.microsoft.com/office/drawing/2014/main" id="{629D82E7-98A4-FA26-9F6A-156513A0258A}"/>
              </a:ext>
            </a:extLst>
          </p:cNvPr>
          <p:cNvSpPr txBox="1"/>
          <p:nvPr/>
        </p:nvSpPr>
        <p:spPr>
          <a:xfrm>
            <a:off x="315686" y="3056205"/>
            <a:ext cx="4584032" cy="1034579"/>
          </a:xfrm>
          <a:prstGeom prst="rect">
            <a:avLst/>
          </a:prstGeom>
          <a:noFill/>
        </p:spPr>
        <p:txBody>
          <a:bodyPr wrap="square">
            <a:spAutoFit/>
          </a:bodyPr>
          <a:lstStyle/>
          <a:p>
            <a:pPr>
              <a:lnSpc>
                <a:spcPct val="107000"/>
              </a:lnSpc>
              <a:spcAft>
                <a:spcPts val="375"/>
              </a:spcAft>
            </a:pPr>
            <a:r>
              <a:rPr lang="en-US" sz="2800"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375"/>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游明朝" panose="02020400000000000000" pitchFamily="18" charset="-128"/>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F113050-29D6-038D-E49C-5C8462409E7B}"/>
                  </a:ext>
                </a:extLst>
              </p:cNvPr>
              <p:cNvSpPr txBox="1"/>
              <p:nvPr/>
            </p:nvSpPr>
            <p:spPr>
              <a:xfrm>
                <a:off x="1849219" y="4518686"/>
                <a:ext cx="6100998" cy="655629"/>
              </a:xfrm>
              <a:prstGeom prst="rect">
                <a:avLst/>
              </a:prstGeom>
              <a:noFill/>
            </p:spPr>
            <p:txBody>
              <a:bodyPr wrap="square" lIns="0" tIns="0" rIns="0" bIns="0" rtlCol="0">
                <a:spAutoFit/>
              </a:bodyPr>
              <a:lstStyle/>
              <a:p>
                <a14:m>
                  <m:oMath xmlns:m="http://schemas.openxmlformats.org/officeDocument/2006/math">
                    <m:r>
                      <a:rPr lang="en-US" sz="2800" i="1">
                        <a:latin typeface="Cambria Math" panose="02040503050406030204" pitchFamily="18" charset="0"/>
                      </a:rPr>
                      <m:t>𝑣</m:t>
                    </m:r>
                    <m:r>
                      <a:rPr lang="en-US" sz="2800" i="1" baseline="-25000">
                        <a:latin typeface="Cambria Math" panose="02040503050406030204" pitchFamily="18" charset="0"/>
                      </a:rPr>
                      <m:t>𝑡𝑏</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𝑣</m:t>
                        </m:r>
                        <m:r>
                          <a:rPr lang="en-US" sz="2800" i="1" baseline="-25000">
                            <a:latin typeface="Cambria Math" panose="02040503050406030204" pitchFamily="18" charset="0"/>
                          </a:rPr>
                          <m:t>1</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𝑡</m:t>
                        </m:r>
                        <m:r>
                          <a:rPr lang="en-US" sz="2800" i="1" baseline="-25000">
                            <a:latin typeface="Cambria Math" panose="02040503050406030204" pitchFamily="18" charset="0"/>
                            <a:ea typeface="Cambria Math" panose="02040503050406030204" pitchFamily="18" charset="0"/>
                          </a:rPr>
                          <m:t>1</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𝑣</m:t>
                        </m:r>
                        <m:r>
                          <a:rPr lang="en-US" sz="2800" i="1" baseline="-25000">
                            <a:latin typeface="Cambria Math" panose="02040503050406030204" pitchFamily="18" charset="0"/>
                          </a:rPr>
                          <m:t>2</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𝑡</m:t>
                        </m:r>
                        <m:r>
                          <a:rPr lang="en-US" sz="2800" i="1" baseline="-25000">
                            <a:latin typeface="Cambria Math" panose="02040503050406030204" pitchFamily="18" charset="0"/>
                            <a:ea typeface="Cambria Math" panose="02040503050406030204" pitchFamily="18" charset="0"/>
                          </a:rPr>
                          <m:t>1</m:t>
                        </m:r>
                      </m:num>
                      <m:den>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𝑡</m:t>
                        </m:r>
                        <m:r>
                          <a:rPr lang="en-US" sz="2800" i="1" baseline="-25000">
                            <a:latin typeface="Cambria Math" panose="02040503050406030204" pitchFamily="18" charset="0"/>
                            <a:ea typeface="Cambria Math" panose="02040503050406030204" pitchFamily="18" charset="0"/>
                          </a:rPr>
                          <m:t>1</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𝑡</m:t>
                        </m:r>
                        <m:r>
                          <a:rPr lang="en-US" sz="2800" i="1" baseline="-25000">
                            <a:latin typeface="Cambria Math" panose="02040503050406030204" pitchFamily="18" charset="0"/>
                            <a:ea typeface="Cambria Math" panose="02040503050406030204" pitchFamily="18" charset="0"/>
                          </a:rPr>
                          <m:t>2</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60.1</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40. 1,5</m:t>
                        </m:r>
                      </m:num>
                      <m:den>
                        <m:r>
                          <a:rPr lang="en-US" sz="2800" i="1">
                            <a:latin typeface="Cambria Math" panose="02040503050406030204" pitchFamily="18" charset="0"/>
                            <a:ea typeface="Cambria Math" panose="02040503050406030204" pitchFamily="18" charset="0"/>
                          </a:rPr>
                          <m:t>1</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1,5</m:t>
                        </m:r>
                      </m:den>
                    </m:f>
                    <m:r>
                      <a:rPr lang="en-US" sz="2800" i="1">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48 km/h</a:t>
                </a:r>
              </a:p>
            </p:txBody>
          </p:sp>
        </mc:Choice>
        <mc:Fallback>
          <p:sp>
            <p:nvSpPr>
              <p:cNvPr id="6" name="TextBox 5">
                <a:extLst>
                  <a:ext uri="{FF2B5EF4-FFF2-40B4-BE49-F238E27FC236}">
                    <a16:creationId xmlns:a16="http://schemas.microsoft.com/office/drawing/2014/main" id="{AF113050-29D6-038D-E49C-5C8462409E7B}"/>
                  </a:ext>
                </a:extLst>
              </p:cNvPr>
              <p:cNvSpPr txBox="1">
                <a:spLocks noRot="1" noChangeAspect="1" noMove="1" noResize="1" noEditPoints="1" noAdjustHandles="1" noChangeArrowheads="1" noChangeShapeType="1" noTextEdit="1"/>
              </p:cNvSpPr>
              <p:nvPr/>
            </p:nvSpPr>
            <p:spPr>
              <a:xfrm>
                <a:off x="1849219" y="4518686"/>
                <a:ext cx="6100998" cy="655629"/>
              </a:xfrm>
              <a:prstGeom prst="rect">
                <a:avLst/>
              </a:prstGeom>
              <a:blipFill>
                <a:blip r:embed="rId2"/>
                <a:stretch>
                  <a:fillRect t="-2778" b="-12037"/>
                </a:stretch>
              </a:blipFill>
            </p:spPr>
            <p:txBody>
              <a:bodyPr/>
              <a:lstStyle/>
              <a:p>
                <a:r>
                  <a:rPr lang="en-US">
                    <a:noFill/>
                  </a:rPr>
                  <a:t> </a:t>
                </a:r>
              </a:p>
            </p:txBody>
          </p:sp>
        </mc:Fallback>
      </mc:AlternateContent>
    </p:spTree>
    <p:extLst>
      <p:ext uri="{BB962C8B-B14F-4D97-AF65-F5344CB8AC3E}">
        <p14:creationId xmlns:p14="http://schemas.microsoft.com/office/powerpoint/2010/main" val="145940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1DA0BAB-AD72-C068-17AF-4E9441A7E3BD}"/>
              </a:ext>
            </a:extLst>
          </p:cNvPr>
          <p:cNvSpPr txBox="1">
            <a:spLocks noGrp="1"/>
          </p:cNvSpPr>
          <p:nvPr>
            <p:ph idx="1"/>
          </p:nvPr>
        </p:nvSpPr>
        <p:spPr>
          <a:xfrm>
            <a:off x="334736" y="335113"/>
            <a:ext cx="11715750" cy="3035446"/>
          </a:xfrm>
          <a:prstGeom prst="rect">
            <a:avLst/>
          </a:prstGeom>
          <a:noFill/>
        </p:spPr>
        <p:txBody>
          <a:bodyPr wrap="square">
            <a:spAutoFit/>
          </a:bodyPr>
          <a:lstStyle/>
          <a:p>
            <a:pPr marL="0" indent="0" algn="just">
              <a:buNone/>
            </a:pP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VD 2: Trong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đua</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đài</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cử</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chặng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đua</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km. Xe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30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phút</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trên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60 km/h.</a:t>
            </a:r>
            <a:endParaRPr lang="en-US" i="1" dirty="0">
              <a:latin typeface="Times New Roman" panose="02020603050405020304" pitchFamily="18" charset="0"/>
              <a:ea typeface="游明朝" panose="02020400000000000000" pitchFamily="18" charset="-128"/>
              <a:cs typeface="Times New Roman" panose="02020603050405020304" pitchFamily="18" charset="0"/>
            </a:endParaRPr>
          </a:p>
          <a:p>
            <a:pPr marL="0" algn="just">
              <a:spcBef>
                <a:spcPts val="0"/>
              </a:spcBef>
            </a:pPr>
            <a:endParaRPr lang="en-US" sz="1650" i="1" dirty="0">
              <a:latin typeface="Calibri" panose="020F0502020204030204" pitchFamily="34" charset="0"/>
              <a:ea typeface="游明朝" panose="02020400000000000000" pitchFamily="18" charset="-128"/>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8C20A37-FB11-5AF7-2986-83244FF6FC4A}"/>
                  </a:ext>
                </a:extLst>
              </p:cNvPr>
              <p:cNvSpPr txBox="1"/>
              <p:nvPr/>
            </p:nvSpPr>
            <p:spPr>
              <a:xfrm>
                <a:off x="334736" y="3233280"/>
                <a:ext cx="7792107" cy="2246769"/>
              </a:xfrm>
              <a:prstGeom prst="rect">
                <a:avLst/>
              </a:prstGeom>
              <a:noFill/>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b="1" i="1">
                            <a:solidFill>
                              <a:srgbClr val="FF0000"/>
                            </a:solidFill>
                            <a:latin typeface="Cambria Math" panose="02040503050406030204" pitchFamily="18" charset="0"/>
                          </a:rPr>
                        </m:ctrlPr>
                      </m:accPr>
                      <m:e>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𝒗</m:t>
                            </m:r>
                          </m:e>
                          <m:sub>
                            <m:r>
                              <a:rPr lang="en-US" sz="2800" b="1" i="1">
                                <a:solidFill>
                                  <a:srgbClr val="FF0000"/>
                                </a:solidFill>
                                <a:latin typeface="Cambria Math" panose="02040503050406030204" pitchFamily="18" charset="0"/>
                              </a:rPr>
                              <m:t>𝟏𝟑</m:t>
                            </m:r>
                          </m:sub>
                        </m:sSub>
                      </m:e>
                    </m:acc>
                  </m:oMath>
                </a14:m>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b="1" i="1">
                            <a:solidFill>
                              <a:srgbClr val="FF0000"/>
                            </a:solidFill>
                            <a:latin typeface="Cambria Math" panose="02040503050406030204" pitchFamily="18" charset="0"/>
                          </a:rPr>
                        </m:ctrlPr>
                      </m:accPr>
                      <m:e>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𝒗</m:t>
                            </m:r>
                          </m:e>
                          <m:sub>
                            <m:r>
                              <a:rPr lang="en-US" sz="2800" b="1" i="1">
                                <a:solidFill>
                                  <a:srgbClr val="FF0000"/>
                                </a:solidFill>
                                <a:latin typeface="Cambria Math" panose="02040503050406030204" pitchFamily="18" charset="0"/>
                              </a:rPr>
                              <m:t>𝟐𝟑</m:t>
                            </m:r>
                          </m:sub>
                        </m:sSub>
                      </m:e>
                    </m:acc>
                  </m:oMath>
                </a14:m>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b="1" i="1">
                            <a:solidFill>
                              <a:srgbClr val="FF0000"/>
                            </a:solidFill>
                            <a:latin typeface="Cambria Math" panose="02040503050406030204" pitchFamily="18" charset="0"/>
                          </a:rPr>
                        </m:ctrlPr>
                      </m:accPr>
                      <m:e>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𝒗</m:t>
                            </m:r>
                          </m:e>
                          <m:sub>
                            <m:r>
                              <a:rPr lang="en-US" sz="2800" b="1" i="1">
                                <a:solidFill>
                                  <a:srgbClr val="FF0000"/>
                                </a:solidFill>
                                <a:latin typeface="Cambria Math" panose="02040503050406030204" pitchFamily="18" charset="0"/>
                              </a:rPr>
                              <m:t>𝟏𝟐</m:t>
                            </m:r>
                          </m:sub>
                        </m:sSub>
                      </m:e>
                    </m:acc>
                  </m:oMath>
                </a14:m>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78C20A37-FB11-5AF7-2986-83244FF6FC4A}"/>
                  </a:ext>
                </a:extLst>
              </p:cNvPr>
              <p:cNvSpPr txBox="1">
                <a:spLocks noRot="1" noChangeAspect="1" noMove="1" noResize="1" noEditPoints="1" noAdjustHandles="1" noChangeArrowheads="1" noChangeShapeType="1" noTextEdit="1"/>
              </p:cNvSpPr>
              <p:nvPr/>
            </p:nvSpPr>
            <p:spPr>
              <a:xfrm>
                <a:off x="334736" y="3233280"/>
                <a:ext cx="7792107" cy="2246769"/>
              </a:xfrm>
              <a:prstGeom prst="rect">
                <a:avLst/>
              </a:prstGeom>
              <a:blipFill>
                <a:blip r:embed="rId2"/>
                <a:stretch>
                  <a:fillRect l="-1643" t="-2710" r="-391" b="-6504"/>
                </a:stretch>
              </a:blipFill>
            </p:spPr>
            <p:txBody>
              <a:bodyPr/>
              <a:lstStyle/>
              <a:p>
                <a:r>
                  <a:rPr lang="en-US">
                    <a:noFill/>
                  </a:rPr>
                  <a:t> </a:t>
                </a:r>
              </a:p>
            </p:txBody>
          </p:sp>
        </mc:Fallback>
      </mc:AlternateContent>
    </p:spTree>
    <p:extLst>
      <p:ext uri="{BB962C8B-B14F-4D97-AF65-F5344CB8AC3E}">
        <p14:creationId xmlns:p14="http://schemas.microsoft.com/office/powerpoint/2010/main" val="59361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BE89EF7-0A13-36AB-88C3-18C59229CD23}"/>
                  </a:ext>
                </a:extLst>
              </p:cNvPr>
              <p:cNvSpPr txBox="1"/>
              <p:nvPr/>
            </p:nvSpPr>
            <p:spPr>
              <a:xfrm>
                <a:off x="584863" y="632785"/>
                <a:ext cx="7792107" cy="1815433"/>
              </a:xfrm>
              <a:prstGeom prst="rect">
                <a:avLst/>
              </a:prstGeom>
              <a:noFill/>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HQC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𝑡</m:t>
                    </m:r>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𝑑</m:t>
                        </m:r>
                      </m:num>
                      <m:den>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𝒗</m:t>
                            </m:r>
                          </m:e>
                          <m:sub>
                            <m:r>
                              <a:rPr lang="en-US" sz="2800" b="1" i="1">
                                <a:solidFill>
                                  <a:srgbClr val="FF0000"/>
                                </a:solidFill>
                                <a:latin typeface="Cambria Math" panose="02040503050406030204" pitchFamily="18" charset="0"/>
                              </a:rPr>
                              <m:t>𝟏𝟐</m:t>
                            </m:r>
                          </m:sub>
                        </m:sSub>
                      </m:den>
                    </m:f>
                  </m:oMath>
                </a14:m>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𝒗</m:t>
                        </m:r>
                      </m:e>
                      <m:sub>
                        <m:r>
                          <a:rPr lang="en-US" sz="2800" b="1" i="1">
                            <a:solidFill>
                              <a:srgbClr val="FF0000"/>
                            </a:solidFill>
                            <a:latin typeface="Cambria Math" panose="02040503050406030204" pitchFamily="18" charset="0"/>
                          </a:rPr>
                          <m:t>𝟏𝟐</m:t>
                        </m:r>
                      </m:sub>
                    </m:sSub>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𝑑</m:t>
                        </m:r>
                      </m:num>
                      <m:den>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𝑡</m:t>
                        </m:r>
                      </m:den>
                    </m:f>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10</m:t>
                        </m:r>
                      </m:num>
                      <m:den>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0.5</m:t>
                        </m:r>
                      </m:den>
                    </m:f>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=20</m:t>
                    </m:r>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𝑘𝑚</m:t>
                    </m:r>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h</m:t>
                    </m:r>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p:sp>
            <p:nvSpPr>
              <p:cNvPr id="6" name="TextBox 5">
                <a:extLst>
                  <a:ext uri="{FF2B5EF4-FFF2-40B4-BE49-F238E27FC236}">
                    <a16:creationId xmlns:a16="http://schemas.microsoft.com/office/drawing/2014/main" id="{4BE89EF7-0A13-36AB-88C3-18C59229CD23}"/>
                  </a:ext>
                </a:extLst>
              </p:cNvPr>
              <p:cNvSpPr txBox="1">
                <a:spLocks noRot="1" noChangeAspect="1" noMove="1" noResize="1" noEditPoints="1" noAdjustHandles="1" noChangeArrowheads="1" noChangeShapeType="1" noTextEdit="1"/>
              </p:cNvSpPr>
              <p:nvPr/>
            </p:nvSpPr>
            <p:spPr>
              <a:xfrm>
                <a:off x="584863" y="632785"/>
                <a:ext cx="7792107" cy="1815433"/>
              </a:xfrm>
              <a:prstGeom prst="rect">
                <a:avLst/>
              </a:prstGeom>
              <a:blipFill>
                <a:blip r:embed="rId2"/>
                <a:stretch>
                  <a:fillRect l="-1643" t="-3691" b="-30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6B366F9-FA22-198A-5A0E-9D48CA6B1BBB}"/>
                  </a:ext>
                </a:extLst>
              </p:cNvPr>
              <p:cNvSpPr txBox="1"/>
              <p:nvPr/>
            </p:nvSpPr>
            <p:spPr>
              <a:xfrm>
                <a:off x="584863" y="2593901"/>
                <a:ext cx="7792107" cy="1815882"/>
              </a:xfrm>
              <a:prstGeom prst="rect">
                <a:avLst/>
              </a:prstGeom>
              <a:noFill/>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b="1" i="1">
                            <a:solidFill>
                              <a:srgbClr val="FF0000"/>
                            </a:solidFill>
                            <a:latin typeface="Cambria Math" panose="02040503050406030204" pitchFamily="18" charset="0"/>
                          </a:rPr>
                        </m:ctrlPr>
                      </m:accPr>
                      <m:e>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𝒗</m:t>
                            </m:r>
                          </m:e>
                          <m:sub>
                            <m:r>
                              <a:rPr lang="en-US" sz="2800" b="1" i="1">
                                <a:solidFill>
                                  <a:srgbClr val="FF0000"/>
                                </a:solidFill>
                                <a:latin typeface="Cambria Math" panose="02040503050406030204" pitchFamily="18" charset="0"/>
                              </a:rPr>
                              <m:t>𝟏𝟑</m:t>
                            </m:r>
                          </m:sub>
                        </m:sSub>
                      </m:e>
                    </m:acc>
                  </m:oMath>
                </a14:m>
                <a:r>
                  <a:rPr lang="en-US" sz="2800" b="1"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2800" b="1" i="1">
                            <a:solidFill>
                              <a:srgbClr val="FFC000"/>
                            </a:solidFill>
                            <a:latin typeface="Cambria Math" panose="02040503050406030204" pitchFamily="18" charset="0"/>
                          </a:rPr>
                        </m:ctrlPr>
                      </m:accPr>
                      <m:e>
                        <m:sSub>
                          <m:sSubPr>
                            <m:ctrlPr>
                              <a:rPr lang="en-US" sz="2800" b="1" i="1">
                                <a:solidFill>
                                  <a:srgbClr val="FFC000"/>
                                </a:solidFill>
                                <a:latin typeface="Cambria Math" panose="02040503050406030204" pitchFamily="18" charset="0"/>
                              </a:rPr>
                            </m:ctrlPr>
                          </m:sSubPr>
                          <m:e>
                            <m:r>
                              <a:rPr lang="en-US" sz="2800" b="1" i="1">
                                <a:solidFill>
                                  <a:srgbClr val="FFC000"/>
                                </a:solidFill>
                                <a:latin typeface="Cambria Math" panose="02040503050406030204" pitchFamily="18" charset="0"/>
                              </a:rPr>
                              <m:t>𝒗</m:t>
                            </m:r>
                          </m:e>
                          <m:sub>
                            <m:r>
                              <a:rPr lang="en-US" sz="2800" b="1" i="1">
                                <a:solidFill>
                                  <a:srgbClr val="FFC000"/>
                                </a:solidFill>
                                <a:latin typeface="Cambria Math" panose="02040503050406030204" pitchFamily="18" charset="0"/>
                              </a:rPr>
                              <m:t>𝟏𝟐</m:t>
                            </m:r>
                          </m:sub>
                        </m:sSub>
                      </m:e>
                    </m:acc>
                    <m:r>
                      <a:rPr lang="en-US" sz="2800" b="1" i="1">
                        <a:solidFill>
                          <a:srgbClr val="FFC000"/>
                        </a:solidFill>
                        <a:latin typeface="Cambria Math" panose="02040503050406030204" pitchFamily="18" charset="0"/>
                      </a:rPr>
                      <m:t>+</m:t>
                    </m:r>
                    <m:acc>
                      <m:accPr>
                        <m:chr m:val="⃗"/>
                        <m:ctrlPr>
                          <a:rPr lang="en-US" sz="2800" b="1" i="1">
                            <a:solidFill>
                              <a:srgbClr val="00B050"/>
                            </a:solidFill>
                            <a:latin typeface="Cambria Math" panose="02040503050406030204" pitchFamily="18" charset="0"/>
                          </a:rPr>
                        </m:ctrlPr>
                      </m:accPr>
                      <m:e>
                        <m:sSub>
                          <m:sSubPr>
                            <m:ctrlPr>
                              <a:rPr lang="en-US" sz="2800" b="1" i="1">
                                <a:solidFill>
                                  <a:srgbClr val="00B050"/>
                                </a:solidFill>
                                <a:latin typeface="Cambria Math" panose="02040503050406030204" pitchFamily="18" charset="0"/>
                              </a:rPr>
                            </m:ctrlPr>
                          </m:sSubPr>
                          <m:e>
                            <m:r>
                              <a:rPr lang="en-US" sz="2800" b="1" i="1">
                                <a:solidFill>
                                  <a:srgbClr val="00B050"/>
                                </a:solidFill>
                                <a:latin typeface="Cambria Math" panose="02040503050406030204" pitchFamily="18" charset="0"/>
                              </a:rPr>
                              <m:t>𝒗</m:t>
                            </m:r>
                          </m:e>
                          <m:sub>
                            <m:r>
                              <a:rPr lang="en-US" sz="2800" b="1" i="1">
                                <a:solidFill>
                                  <a:srgbClr val="00B050"/>
                                </a:solidFill>
                                <a:latin typeface="Cambria Math" panose="02040503050406030204" pitchFamily="18" charset="0"/>
                              </a:rPr>
                              <m:t>𝟐𝟑</m:t>
                            </m:r>
                          </m:sub>
                        </m:sSub>
                      </m:e>
                    </m:acc>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𝒗</m:t>
                        </m:r>
                      </m:e>
                      <m:sub>
                        <m:r>
                          <a:rPr lang="en-US" sz="2800" b="1" i="1">
                            <a:solidFill>
                              <a:srgbClr val="FF0000"/>
                            </a:solidFill>
                            <a:latin typeface="Cambria Math" panose="02040503050406030204" pitchFamily="18" charset="0"/>
                          </a:rPr>
                          <m:t>𝟏𝟑</m:t>
                        </m:r>
                      </m:sub>
                    </m:sSub>
                  </m:oMath>
                </a14:m>
                <a:r>
                  <a:rPr lang="en-US" sz="28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b="1" i="1">
                            <a:solidFill>
                              <a:srgbClr val="FFC000"/>
                            </a:solidFill>
                            <a:latin typeface="Cambria Math" panose="02040503050406030204" pitchFamily="18" charset="0"/>
                          </a:rPr>
                        </m:ctrlPr>
                      </m:sSubPr>
                      <m:e>
                        <m:r>
                          <a:rPr lang="en-US" sz="2800" b="1" i="1">
                            <a:solidFill>
                              <a:srgbClr val="FFC000"/>
                            </a:solidFill>
                            <a:latin typeface="Cambria Math" panose="02040503050406030204" pitchFamily="18" charset="0"/>
                          </a:rPr>
                          <m:t>𝒗</m:t>
                        </m:r>
                      </m:e>
                      <m:sub>
                        <m:r>
                          <a:rPr lang="en-US" sz="2800" b="1" i="1">
                            <a:solidFill>
                              <a:srgbClr val="FFC000"/>
                            </a:solidFill>
                            <a:latin typeface="Cambria Math" panose="02040503050406030204" pitchFamily="18" charset="0"/>
                          </a:rPr>
                          <m:t>𝟏𝟐</m:t>
                        </m:r>
                      </m:sub>
                    </m:sSub>
                    <m:r>
                      <a:rPr lang="en-US" sz="2800" b="1" i="1">
                        <a:solidFill>
                          <a:srgbClr val="FFC000"/>
                        </a:solidFill>
                        <a:latin typeface="Cambria Math" panose="02040503050406030204" pitchFamily="18" charset="0"/>
                      </a:rPr>
                      <m:t>+</m:t>
                    </m:r>
                    <m:sSub>
                      <m:sSubPr>
                        <m:ctrlPr>
                          <a:rPr lang="en-US" sz="2800" b="1" i="1">
                            <a:solidFill>
                              <a:srgbClr val="00B050"/>
                            </a:solidFill>
                            <a:latin typeface="Cambria Math" panose="02040503050406030204" pitchFamily="18" charset="0"/>
                          </a:rPr>
                        </m:ctrlPr>
                      </m:sSubPr>
                      <m:e>
                        <m:r>
                          <a:rPr lang="en-US" sz="2800" b="1" i="1">
                            <a:solidFill>
                              <a:srgbClr val="00B050"/>
                            </a:solidFill>
                            <a:latin typeface="Cambria Math" panose="02040503050406030204" pitchFamily="18" charset="0"/>
                          </a:rPr>
                          <m:t>𝒗</m:t>
                        </m:r>
                      </m:e>
                      <m:sub>
                        <m:r>
                          <a:rPr lang="en-US" sz="2800" b="1" i="1">
                            <a:solidFill>
                              <a:srgbClr val="00B050"/>
                            </a:solidFill>
                            <a:latin typeface="Cambria Math" panose="02040503050406030204" pitchFamily="18" charset="0"/>
                          </a:rPr>
                          <m:t>𝟐𝟑</m:t>
                        </m:r>
                      </m:sub>
                    </m:sSub>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𝒗</m:t>
                        </m:r>
                      </m:e>
                      <m:sub>
                        <m:r>
                          <a:rPr lang="en-US" sz="2800" b="1" i="1">
                            <a:solidFill>
                              <a:srgbClr val="FF0000"/>
                            </a:solidFill>
                            <a:latin typeface="Cambria Math" panose="02040503050406030204" pitchFamily="18" charset="0"/>
                          </a:rPr>
                          <m:t>𝟐</m:t>
                        </m:r>
                        <m:r>
                          <a:rPr lang="en-US" sz="2800" b="1" i="1">
                            <a:solidFill>
                              <a:srgbClr val="FF0000"/>
                            </a:solidFill>
                            <a:latin typeface="Cambria Math" panose="02040503050406030204" pitchFamily="18" charset="0"/>
                          </a:rPr>
                          <m:t>𝟑</m:t>
                        </m:r>
                      </m:sub>
                    </m:sSub>
                  </m:oMath>
                </a14:m>
                <a:r>
                  <a:rPr lang="en-US" sz="28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b="1" i="1">
                            <a:solidFill>
                              <a:srgbClr val="FFC000"/>
                            </a:solidFill>
                            <a:latin typeface="Cambria Math" panose="02040503050406030204" pitchFamily="18" charset="0"/>
                          </a:rPr>
                        </m:ctrlPr>
                      </m:sSubPr>
                      <m:e>
                        <m:r>
                          <a:rPr lang="en-US" sz="2800" b="1" i="1">
                            <a:solidFill>
                              <a:srgbClr val="FFC000"/>
                            </a:solidFill>
                            <a:latin typeface="Cambria Math" panose="02040503050406030204" pitchFamily="18" charset="0"/>
                          </a:rPr>
                          <m:t>𝒗</m:t>
                        </m:r>
                      </m:e>
                      <m:sub>
                        <m:r>
                          <a:rPr lang="en-US" sz="2800" b="1" i="1">
                            <a:solidFill>
                              <a:srgbClr val="FFC000"/>
                            </a:solidFill>
                            <a:latin typeface="Cambria Math" panose="02040503050406030204" pitchFamily="18" charset="0"/>
                          </a:rPr>
                          <m:t>𝟏</m:t>
                        </m:r>
                        <m:r>
                          <a:rPr lang="en-US" sz="2800" b="1" i="1">
                            <a:solidFill>
                              <a:srgbClr val="FFC000"/>
                            </a:solidFill>
                            <a:latin typeface="Cambria Math" panose="02040503050406030204" pitchFamily="18" charset="0"/>
                          </a:rPr>
                          <m:t>𝟑</m:t>
                        </m:r>
                      </m:sub>
                    </m:sSub>
                    <m:r>
                      <a:rPr lang="en-US" sz="2800" b="1" i="1">
                        <a:solidFill>
                          <a:srgbClr val="FFC000"/>
                        </a:solidFill>
                        <a:latin typeface="Cambria Math" panose="02040503050406030204" pitchFamily="18" charset="0"/>
                      </a:rPr>
                      <m:t>−</m:t>
                    </m:r>
                    <m:sSub>
                      <m:sSubPr>
                        <m:ctrlPr>
                          <a:rPr lang="en-US" sz="2800" b="1" i="1">
                            <a:solidFill>
                              <a:srgbClr val="00B050"/>
                            </a:solidFill>
                            <a:latin typeface="Cambria Math" panose="02040503050406030204" pitchFamily="18" charset="0"/>
                          </a:rPr>
                        </m:ctrlPr>
                      </m:sSubPr>
                      <m:e>
                        <m:r>
                          <a:rPr lang="en-US" sz="2800" b="1" i="1">
                            <a:solidFill>
                              <a:srgbClr val="00B050"/>
                            </a:solidFill>
                            <a:latin typeface="Cambria Math" panose="02040503050406030204" pitchFamily="18" charset="0"/>
                          </a:rPr>
                          <m:t>𝒗</m:t>
                        </m:r>
                      </m:e>
                      <m:sub>
                        <m:r>
                          <a:rPr lang="en-US" sz="2800" b="1" i="1">
                            <a:solidFill>
                              <a:srgbClr val="00B050"/>
                            </a:solidFill>
                            <a:latin typeface="Cambria Math" panose="02040503050406030204" pitchFamily="18" charset="0"/>
                          </a:rPr>
                          <m:t>𝟏𝟐</m:t>
                        </m:r>
                      </m:sub>
                    </m:sSub>
                    <m:r>
                      <a:rPr lang="en-US" sz="2800" b="1" i="1">
                        <a:solidFill>
                          <a:srgbClr val="00B050"/>
                        </a:solidFill>
                        <a:latin typeface="Cambria Math" panose="02040503050406030204" pitchFamily="18" charset="0"/>
                      </a:rPr>
                      <m:t> </m:t>
                    </m:r>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60 – 20 = 40 km/h</a:t>
                </a:r>
                <a:endParaRPr lang="en-US" sz="2800" dirty="0">
                  <a:latin typeface="Times New Roman" panose="02020603050405020304" pitchFamily="18" charset="0"/>
                  <a:ea typeface="游明朝" panose="02020400000000000000" pitchFamily="18" charset="-128"/>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36B366F9-FA22-198A-5A0E-9D48CA6B1BBB}"/>
                  </a:ext>
                </a:extLst>
              </p:cNvPr>
              <p:cNvSpPr txBox="1">
                <a:spLocks noRot="1" noChangeAspect="1" noMove="1" noResize="1" noEditPoints="1" noAdjustHandles="1" noChangeArrowheads="1" noChangeShapeType="1" noTextEdit="1"/>
              </p:cNvSpPr>
              <p:nvPr/>
            </p:nvSpPr>
            <p:spPr>
              <a:xfrm>
                <a:off x="584863" y="2593901"/>
                <a:ext cx="7792107" cy="1815882"/>
              </a:xfrm>
              <a:prstGeom prst="rect">
                <a:avLst/>
              </a:prstGeom>
              <a:blipFill>
                <a:blip r:embed="rId3"/>
                <a:stretch>
                  <a:fillRect l="-1643" t="-3704" b="-8754"/>
                </a:stretch>
              </a:blipFill>
            </p:spPr>
            <p:txBody>
              <a:bodyPr/>
              <a:lstStyle/>
              <a:p>
                <a:r>
                  <a:rPr lang="en-US">
                    <a:noFill/>
                  </a:rPr>
                  <a:t> </a:t>
                </a:r>
              </a:p>
            </p:txBody>
          </p:sp>
        </mc:Fallback>
      </mc:AlternateContent>
    </p:spTree>
    <p:extLst>
      <p:ext uri="{BB962C8B-B14F-4D97-AF65-F5344CB8AC3E}">
        <p14:creationId xmlns:p14="http://schemas.microsoft.com/office/powerpoint/2010/main" val="318215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EBF3-9601-FCBA-637B-6135D0485322}"/>
              </a:ext>
            </a:extLst>
          </p:cNvPr>
          <p:cNvSpPr>
            <a:spLocks noGrp="1"/>
          </p:cNvSpPr>
          <p:nvPr>
            <p:ph type="title"/>
          </p:nvPr>
        </p:nvSpPr>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6FF529F-9B44-6B78-C246-CC777DE4D69B}"/>
                  </a:ext>
                </a:extLst>
              </p:cNvPr>
              <p:cNvSpPr>
                <a:spLocks noGrp="1"/>
              </p:cNvSpPr>
              <p:nvPr>
                <p:ph idx="1"/>
              </p:nvPr>
            </p:nvSpPr>
            <p:spPr>
              <a:xfrm>
                <a:off x="674915" y="1564367"/>
                <a:ext cx="10515600" cy="4351338"/>
              </a:xfrm>
            </p:spPr>
            <p:txBody>
              <a:bodyPr>
                <a:normAutofit/>
              </a:bodyPr>
              <a:lstStyle/>
              <a:p>
                <a:pPr marL="0" indent="0">
                  <a:buNone/>
                </a:pP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Trên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nhờ</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trai</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en-US" i="1" dirty="0">
                    <a:latin typeface="Times New Roman" panose="02020603050405020304" pitchFamily="18" charset="0"/>
                    <a:ea typeface="Times New Roman" panose="02020603050405020304" pitchFamily="18" charset="0"/>
                    <a:cs typeface="Times New Roman" panose="02020603050405020304" pitchFamily="18" charset="0"/>
                  </a:rPr>
                  <a:t>a) Anh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trai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chạy</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đuổi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𝟏𝟑</m:t>
                            </m:r>
                          </m:sub>
                        </m:sSub>
                      </m:e>
                    </m:acc>
                  </m:oMath>
                </a14:m>
                <a:r>
                  <a:rPr lang="en-US"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tục</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chạy</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chiều</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𝟐𝟑</m:t>
                            </m:r>
                          </m:sub>
                        </m:sSub>
                      </m:e>
                    </m:acc>
                  </m:oMath>
                </a14:m>
                <a:r>
                  <a:rPr lang="en-US" b="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𝟏</m:t>
                        </m:r>
                        <m:r>
                          <a:rPr lang="en-US" b="1" i="1">
                            <a:latin typeface="Cambria Math" panose="02040503050406030204" pitchFamily="18" charset="0"/>
                          </a:rPr>
                          <m:t>𝟑</m:t>
                        </m:r>
                      </m:sub>
                    </m:sSub>
                  </m:oMath>
                </a14:m>
                <a:r>
                  <a:rPr lang="en-US" b="1" dirty="0">
                    <a:latin typeface="Times New Roman" panose="02020603050405020304" pitchFamily="18" charset="0"/>
                    <a:cs typeface="Times New Roman" panose="02020603050405020304" pitchFamily="18" charset="0"/>
                  </a:rPr>
                  <a:t>&gt;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m:t>
                        </m:r>
                        <m:r>
                          <a:rPr lang="en-US" b="1" i="1">
                            <a:latin typeface="Cambria Math" panose="02040503050406030204" pitchFamily="18" charset="0"/>
                          </a:rPr>
                          <m:t>𝟑</m:t>
                        </m:r>
                      </m:sub>
                    </m:sSub>
                  </m:oMath>
                </a14:m>
                <a:r>
                  <a:rPr lang="en-US" b="1"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en-US" i="1" dirty="0">
                    <a:latin typeface="Times New Roman" panose="02020603050405020304" pitchFamily="18" charset="0"/>
                    <a:ea typeface="Times New Roman" panose="02020603050405020304" pitchFamily="18" charset="0"/>
                    <a:cs typeface="Times New Roman" panose="02020603050405020304" pitchFamily="18" charset="0"/>
                  </a:rPr>
                  <a:t>b) Anh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trai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chạy</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chỗ</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b="1"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𝟏𝟑</m:t>
                            </m:r>
                          </m:sub>
                        </m:sSub>
                      </m:e>
                    </m:acc>
                  </m:oMath>
                </a14:m>
                <a:r>
                  <a:rPr lang="en-US"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chạy</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ngược</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i="1"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𝟐𝟑</m:t>
                            </m:r>
                          </m:sub>
                        </m:sSub>
                      </m:e>
                    </m:acc>
                  </m:oMath>
                </a14:m>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B6FF529F-9B44-6B78-C246-CC777DE4D69B}"/>
                  </a:ext>
                </a:extLst>
              </p:cNvPr>
              <p:cNvSpPr>
                <a:spLocks noGrp="1" noRot="1" noChangeAspect="1" noMove="1" noResize="1" noEditPoints="1" noAdjustHandles="1" noChangeArrowheads="1" noChangeShapeType="1" noTextEdit="1"/>
              </p:cNvSpPr>
              <p:nvPr>
                <p:ph idx="1"/>
              </p:nvPr>
            </p:nvSpPr>
            <p:spPr>
              <a:xfrm>
                <a:off x="674915" y="1564367"/>
                <a:ext cx="10515600" cy="4351338"/>
              </a:xfrm>
              <a:blipFill>
                <a:blip r:embed="rId2"/>
                <a:stretch>
                  <a:fillRect l="-1217" t="-2525" r="-406"/>
                </a:stretch>
              </a:blipFill>
            </p:spPr>
            <p:txBody>
              <a:bodyPr/>
              <a:lstStyle/>
              <a:p>
                <a:r>
                  <a:rPr lang="en-US">
                    <a:noFill/>
                  </a:rPr>
                  <a:t> </a:t>
                </a:r>
              </a:p>
            </p:txBody>
          </p:sp>
        </mc:Fallback>
      </mc:AlternateContent>
    </p:spTree>
    <p:extLst>
      <p:ext uri="{BB962C8B-B14F-4D97-AF65-F5344CB8AC3E}">
        <p14:creationId xmlns:p14="http://schemas.microsoft.com/office/powerpoint/2010/main" val="229814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8F63D564-6F27-5315-341F-42D60E295D55}"/>
              </a:ext>
            </a:extLst>
          </p:cNvPr>
          <p:cNvSpPr txBox="1">
            <a:spLocks noGrp="1" noChangeArrowheads="1"/>
          </p:cNvSpPr>
          <p:nvPr>
            <p:ph idx="1"/>
          </p:nvPr>
        </p:nvSpPr>
        <p:spPr bwMode="auto">
          <a:xfrm>
            <a:off x="555171" y="2226469"/>
            <a:ext cx="10983686" cy="24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spcBef>
                <a:spcPts val="0"/>
              </a:spcBef>
              <a:buNone/>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8 m/s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soát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vé</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ổn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toa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soát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vé</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spcBef>
                <a:spcPts val="0"/>
              </a:spcBef>
              <a:buAutoNum type="alphaLcParenR"/>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soát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vé</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1,5 m/s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đuôi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spcBef>
                <a:spcPts val="0"/>
              </a:spcBef>
              <a:buAutoNum type="alphaLcParenR"/>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soát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vé</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1,5 m/s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spcBef>
                <a:spcPts val="0"/>
              </a:spcBef>
              <a:buAutoNum type="alphaLcParenR"/>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soát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vé</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trên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7" name="Title 1">
            <a:extLst>
              <a:ext uri="{FF2B5EF4-FFF2-40B4-BE49-F238E27FC236}">
                <a16:creationId xmlns:a16="http://schemas.microsoft.com/office/drawing/2014/main" id="{428C6087-70C7-C3FF-292F-A608F7962FFD}"/>
              </a:ext>
            </a:extLst>
          </p:cNvPr>
          <p:cNvSpPr>
            <a:spLocks noGrp="1"/>
          </p:cNvSpPr>
          <p:nvPr>
            <p:ph type="title"/>
          </p:nvPr>
        </p:nvSpPr>
        <p:spPr>
          <a:xfrm>
            <a:off x="838200" y="365127"/>
            <a:ext cx="10515600" cy="1325563"/>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35589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4E18E-599C-77F1-17C4-2479D74CB0B4}"/>
              </a:ext>
            </a:extLst>
          </p:cNvPr>
          <p:cNvSpPr>
            <a:spLocks noGrp="1"/>
          </p:cNvSpPr>
          <p:nvPr>
            <p:ph type="title"/>
          </p:nvPr>
        </p:nvSpPr>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VẬN DỤNG</a:t>
            </a:r>
          </a:p>
        </p:txBody>
      </p:sp>
      <p:sp>
        <p:nvSpPr>
          <p:cNvPr id="4" name="Content Placeholder 3">
            <a:extLst>
              <a:ext uri="{FF2B5EF4-FFF2-40B4-BE49-F238E27FC236}">
                <a16:creationId xmlns:a16="http://schemas.microsoft.com/office/drawing/2014/main" id="{279A6C2E-2DF5-6E03-A875-513934297D78}"/>
              </a:ext>
            </a:extLst>
          </p:cNvPr>
          <p:cNvSpPr txBox="1">
            <a:spLocks noGrp="1"/>
          </p:cNvSpPr>
          <p:nvPr>
            <p:ph idx="1"/>
          </p:nvPr>
        </p:nvSpPr>
        <p:spPr>
          <a:xfrm>
            <a:off x="1001484" y="2553041"/>
            <a:ext cx="10515599" cy="983283"/>
          </a:xfrm>
          <a:prstGeom prst="rect">
            <a:avLst/>
          </a:prstGeom>
          <a:noFill/>
        </p:spPr>
        <p:txBody>
          <a:bodyPr wrap="square">
            <a:spAutoFit/>
          </a:bodyPr>
          <a:lstStyle/>
          <a:p>
            <a:pPr marL="0" indent="0" algn="ctr">
              <a:lnSpc>
                <a:spcPct val="107000"/>
              </a:lnSpc>
              <a:spcBef>
                <a:spcPts val="0"/>
              </a:spcBef>
              <a:spcAft>
                <a:spcPts val="375"/>
              </a:spcAft>
              <a:buNone/>
            </a:pP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tiễn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625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C8CFF0-D102-1B89-156D-B76F2BC58CAE}"/>
              </a:ext>
            </a:extLst>
          </p:cNvPr>
          <p:cNvSpPr>
            <a:spLocks noGrp="1"/>
          </p:cNvSpPr>
          <p:nvPr>
            <p:ph idx="1"/>
          </p:nvPr>
        </p:nvSpPr>
        <p:spPr>
          <a:xfrm>
            <a:off x="587829" y="323396"/>
            <a:ext cx="11495314" cy="1581604"/>
          </a:xfrm>
        </p:spPr>
        <p:txBody>
          <a:bodyPr/>
          <a:lstStyle/>
          <a:p>
            <a:pPr marL="0" indent="0">
              <a:buNone/>
            </a:pP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C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yên</a:t>
            </a:r>
            <a:r>
              <a:rPr lang="en-US" dirty="0">
                <a:latin typeface="Times New Roman" panose="02020603050405020304" pitchFamily="18" charset="0"/>
                <a:cs typeface="Times New Roman" panose="02020603050405020304" pitchFamily="18" charset="0"/>
              </a:rPr>
              <a:t> trên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ga </a:t>
            </a:r>
            <a:r>
              <a:rPr lang="en-US" dirty="0" err="1">
                <a:latin typeface="Times New Roman" panose="02020603050405020304" pitchFamily="18" charset="0"/>
                <a:cs typeface="Times New Roman" panose="02020603050405020304" pitchFamily="18" charset="0"/>
              </a:rPr>
              <a:t>vẫy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B trên </a:t>
            </a:r>
            <a:r>
              <a:rPr lang="en-US" dirty="0" err="1">
                <a:latin typeface="Times New Roman" panose="02020603050405020304" pitchFamily="18" charset="0"/>
                <a:cs typeface="Times New Roman" panose="02020603050405020304" pitchFamily="18" charset="0"/>
              </a:rPr>
              <a:t>tàu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hoả</a:t>
            </a:r>
            <a:r>
              <a:rPr lang="en-US" dirty="0">
                <a:latin typeface="Times New Roman" panose="02020603050405020304" pitchFamily="18" charset="0"/>
                <a:cs typeface="Times New Roman" panose="02020603050405020304" pitchFamily="18" charset="0"/>
              </a:rPr>
              <a:t>. Khi </a:t>
            </a:r>
            <a:r>
              <a:rPr lang="en-US" dirty="0" err="1">
                <a:latin typeface="Times New Roman" panose="02020603050405020304" pitchFamily="18" charset="0"/>
                <a:cs typeface="Times New Roman" panose="02020603050405020304" pitchFamily="18" charset="0"/>
              </a:rPr>
              <a:t>tàu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C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yên</a:t>
            </a:r>
            <a:r>
              <a:rPr lang="en-US" dirty="0">
                <a:latin typeface="Times New Roman" panose="02020603050405020304" pitchFamily="18" charset="0"/>
                <a:cs typeface="Times New Roman" panose="02020603050405020304" pitchFamily="18" charset="0"/>
              </a:rPr>
              <a:t> trên </a:t>
            </a:r>
            <a:r>
              <a:rPr lang="en-US" dirty="0" err="1">
                <a:latin typeface="Times New Roman" panose="02020603050405020304" pitchFamily="18" charset="0"/>
                <a:cs typeface="Times New Roman" panose="02020603050405020304" pitchFamily="18" charset="0"/>
              </a:rPr>
              <a:t>tàu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5.1).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p:txBody>
      </p:sp>
      <p:pic>
        <p:nvPicPr>
          <p:cNvPr id="5" name="Picture 4" descr="A person walking next to a train&#10;&#10;Description automatically generated with low confidence">
            <a:extLst>
              <a:ext uri="{FF2B5EF4-FFF2-40B4-BE49-F238E27FC236}">
                <a16:creationId xmlns:a16="http://schemas.microsoft.com/office/drawing/2014/main" id="{B3E00827-1A30-3D21-0382-D85BD5148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971" y="1923224"/>
            <a:ext cx="6702448" cy="4287595"/>
          </a:xfrm>
          <a:prstGeom prst="rect">
            <a:avLst/>
          </a:prstGeom>
        </p:spPr>
      </p:pic>
    </p:spTree>
    <p:extLst>
      <p:ext uri="{BB962C8B-B14F-4D97-AF65-F5344CB8AC3E}">
        <p14:creationId xmlns:p14="http://schemas.microsoft.com/office/powerpoint/2010/main" val="105934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6A4ADA-C5AE-FE73-F3CE-A8F6A49E0A79}"/>
              </a:ext>
            </a:extLst>
          </p:cNvPr>
          <p:cNvSpPr>
            <a:spLocks noGrp="1"/>
          </p:cNvSpPr>
          <p:nvPr>
            <p:ph type="title"/>
          </p:nvPr>
        </p:nvSpPr>
        <p:spPr>
          <a:xfrm>
            <a:off x="538841" y="1264442"/>
            <a:ext cx="10319657" cy="994172"/>
          </a:xfrm>
        </p:spPr>
        <p:txBody>
          <a:bodyPr>
            <a:normAutofit/>
          </a:bodyPr>
          <a:lstStyle/>
          <a:p>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dirty="0"/>
              <a:t>:</a:t>
            </a:r>
          </a:p>
        </p:txBody>
      </p:sp>
      <p:pic>
        <p:nvPicPr>
          <p:cNvPr id="7" name="Picture 6" descr="A picture containing diagram&#10;&#10;Description automatically generated">
            <a:extLst>
              <a:ext uri="{FF2B5EF4-FFF2-40B4-BE49-F238E27FC236}">
                <a16:creationId xmlns:a16="http://schemas.microsoft.com/office/drawing/2014/main" id="{D4C15674-34C2-248A-E71B-9C1AEBD0F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855" y="2373087"/>
            <a:ext cx="7459796" cy="3068072"/>
          </a:xfrm>
          <a:prstGeom prst="rect">
            <a:avLst/>
          </a:prstGeom>
        </p:spPr>
      </p:pic>
      <p:sp>
        <p:nvSpPr>
          <p:cNvPr id="8" name="Title 1">
            <a:extLst>
              <a:ext uri="{FF2B5EF4-FFF2-40B4-BE49-F238E27FC236}">
                <a16:creationId xmlns:a16="http://schemas.microsoft.com/office/drawing/2014/main" id="{3CF081F1-C6BF-F483-2128-A1D12671AF54}"/>
              </a:ext>
            </a:extLst>
          </p:cNvPr>
          <p:cNvSpPr txBox="1">
            <a:spLocks/>
          </p:cNvSpPr>
          <p:nvPr/>
        </p:nvSpPr>
        <p:spPr>
          <a:xfrm>
            <a:off x="424542" y="301907"/>
            <a:ext cx="10548257" cy="99417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FF0000"/>
                </a:solidFill>
                <a:latin typeface="Times New Roman" panose="02020603050405020304" pitchFamily="18" charset="0"/>
                <a:cs typeface="Times New Roman" panose="02020603050405020304" pitchFamily="18" charset="0"/>
              </a:rPr>
              <a:t>I. </a:t>
            </a:r>
            <a:r>
              <a:rPr lang="en-US" sz="3300" b="1" dirty="0" err="1">
                <a:solidFill>
                  <a:srgbClr val="FF0000"/>
                </a:solidFill>
                <a:latin typeface="Times New Roman" panose="02020603050405020304" pitchFamily="18" charset="0"/>
                <a:cs typeface="Times New Roman" panose="02020603050405020304" pitchFamily="18" charset="0"/>
              </a:rPr>
              <a:t>Độ</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dịch</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chuyển</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tổng</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hợp</a:t>
            </a:r>
            <a:r>
              <a:rPr lang="en-US" sz="3300" b="1" dirty="0">
                <a:solidFill>
                  <a:srgbClr val="FF0000"/>
                </a:solidFill>
                <a:latin typeface="Times New Roman" panose="02020603050405020304" pitchFamily="18" charset="0"/>
                <a:cs typeface="Times New Roman" panose="02020603050405020304" pitchFamily="18" charset="0"/>
              </a:rPr>
              <a:t> – </a:t>
            </a:r>
            <a:r>
              <a:rPr lang="en-US" sz="3300" b="1" dirty="0" err="1">
                <a:solidFill>
                  <a:srgbClr val="FF0000"/>
                </a:solidFill>
                <a:latin typeface="Times New Roman" panose="02020603050405020304" pitchFamily="18" charset="0"/>
                <a:cs typeface="Times New Roman" panose="02020603050405020304" pitchFamily="18" charset="0"/>
              </a:rPr>
              <a:t>Vận</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tốc</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tổng</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hợp</a:t>
            </a:r>
            <a:br>
              <a:rPr lang="en-US" sz="3300" b="1" dirty="0">
                <a:latin typeface="Times New Roman" panose="02020603050405020304" pitchFamily="18" charset="0"/>
                <a:cs typeface="Times New Roman" panose="02020603050405020304" pitchFamily="18" charset="0"/>
              </a:rPr>
            </a:br>
            <a:r>
              <a:rPr lang="en-US" sz="3300" b="1" dirty="0">
                <a:solidFill>
                  <a:srgbClr val="FFC000"/>
                </a:solidFill>
                <a:latin typeface="Times New Roman" panose="02020603050405020304" pitchFamily="18" charset="0"/>
                <a:cs typeface="Times New Roman" panose="02020603050405020304" pitchFamily="18" charset="0"/>
              </a:rPr>
              <a:t>a. </a:t>
            </a:r>
            <a:r>
              <a:rPr lang="en-US" sz="3300" b="1" dirty="0" err="1">
                <a:solidFill>
                  <a:srgbClr val="FFC000"/>
                </a:solidFill>
                <a:latin typeface="Times New Roman" panose="02020603050405020304" pitchFamily="18" charset="0"/>
                <a:cs typeface="Times New Roman" panose="02020603050405020304" pitchFamily="18" charset="0"/>
              </a:rPr>
              <a:t>Tính</a:t>
            </a:r>
            <a:r>
              <a:rPr lang="en-US" sz="3300" b="1" dirty="0">
                <a:solidFill>
                  <a:srgbClr val="FFC000"/>
                </a:solidFill>
                <a:latin typeface="Times New Roman" panose="02020603050405020304" pitchFamily="18" charset="0"/>
                <a:cs typeface="Times New Roman" panose="02020603050405020304" pitchFamily="18" charset="0"/>
              </a:rPr>
              <a:t> </a:t>
            </a:r>
            <a:r>
              <a:rPr lang="en-US" sz="3300" b="1" dirty="0" err="1">
                <a:solidFill>
                  <a:srgbClr val="FFC000"/>
                </a:solidFill>
                <a:latin typeface="Times New Roman" panose="02020603050405020304" pitchFamily="18" charset="0"/>
                <a:cs typeface="Times New Roman" panose="02020603050405020304" pitchFamily="18" charset="0"/>
              </a:rPr>
              <a:t>tương</a:t>
            </a:r>
            <a:r>
              <a:rPr lang="en-US" sz="3300" b="1" dirty="0">
                <a:solidFill>
                  <a:srgbClr val="FFC000"/>
                </a:solidFill>
                <a:latin typeface="Times New Roman" panose="02020603050405020304" pitchFamily="18" charset="0"/>
                <a:cs typeface="Times New Roman" panose="02020603050405020304" pitchFamily="18" charset="0"/>
              </a:rPr>
              <a:t> </a:t>
            </a:r>
            <a:r>
              <a:rPr lang="en-US" sz="3300" b="1" dirty="0" err="1">
                <a:solidFill>
                  <a:srgbClr val="FFC000"/>
                </a:solidFill>
                <a:latin typeface="Times New Roman" panose="02020603050405020304" pitchFamily="18" charset="0"/>
                <a:cs typeface="Times New Roman" panose="02020603050405020304" pitchFamily="18" charset="0"/>
              </a:rPr>
              <a:t>đối</a:t>
            </a:r>
            <a:r>
              <a:rPr lang="en-US" sz="3300" b="1" dirty="0">
                <a:solidFill>
                  <a:srgbClr val="FFC000"/>
                </a:solidFill>
                <a:latin typeface="Times New Roman" panose="02020603050405020304" pitchFamily="18" charset="0"/>
                <a:cs typeface="Times New Roman" panose="02020603050405020304" pitchFamily="18" charset="0"/>
              </a:rPr>
              <a:t> </a:t>
            </a:r>
            <a:r>
              <a:rPr lang="en-US" sz="3300" b="1" dirty="0" err="1">
                <a:solidFill>
                  <a:srgbClr val="FFC000"/>
                </a:solidFill>
                <a:latin typeface="Times New Roman" panose="02020603050405020304" pitchFamily="18" charset="0"/>
                <a:cs typeface="Times New Roman" panose="02020603050405020304" pitchFamily="18" charset="0"/>
              </a:rPr>
              <a:t>của</a:t>
            </a:r>
            <a:r>
              <a:rPr lang="en-US" sz="3300" b="1" dirty="0">
                <a:solidFill>
                  <a:srgbClr val="FFC000"/>
                </a:solidFill>
                <a:latin typeface="Times New Roman" panose="02020603050405020304" pitchFamily="18" charset="0"/>
                <a:cs typeface="Times New Roman" panose="02020603050405020304" pitchFamily="18" charset="0"/>
              </a:rPr>
              <a:t> </a:t>
            </a:r>
            <a:r>
              <a:rPr lang="en-US" sz="3300" b="1" dirty="0" err="1">
                <a:solidFill>
                  <a:srgbClr val="FFC000"/>
                </a:solidFill>
                <a:latin typeface="Times New Roman" panose="02020603050405020304" pitchFamily="18" charset="0"/>
                <a:cs typeface="Times New Roman" panose="02020603050405020304" pitchFamily="18" charset="0"/>
              </a:rPr>
              <a:t>chuyển</a:t>
            </a:r>
            <a:r>
              <a:rPr lang="en-US" sz="3300" b="1" dirty="0">
                <a:solidFill>
                  <a:srgbClr val="FFC000"/>
                </a:solidFill>
                <a:latin typeface="Times New Roman" panose="02020603050405020304" pitchFamily="18" charset="0"/>
                <a:cs typeface="Times New Roman" panose="02020603050405020304" pitchFamily="18" charset="0"/>
              </a:rPr>
              <a:t> </a:t>
            </a:r>
            <a:r>
              <a:rPr lang="en-US" sz="3300" b="1" dirty="0" err="1">
                <a:solidFill>
                  <a:srgbClr val="FFC000"/>
                </a:solidFill>
                <a:latin typeface="Times New Roman" panose="02020603050405020304" pitchFamily="18" charset="0"/>
                <a:cs typeface="Times New Roman" panose="02020603050405020304" pitchFamily="18" charset="0"/>
              </a:rPr>
              <a:t>động</a:t>
            </a:r>
            <a:endParaRPr lang="en-US" sz="33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34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6FF654-3F5F-ADC1-0B51-FC919CFB7D89}"/>
              </a:ext>
            </a:extLst>
          </p:cNvPr>
          <p:cNvSpPr txBox="1"/>
          <p:nvPr/>
        </p:nvSpPr>
        <p:spPr>
          <a:xfrm>
            <a:off x="424542" y="1855202"/>
            <a:ext cx="10776858" cy="983283"/>
          </a:xfrm>
          <a:prstGeom prst="rect">
            <a:avLst/>
          </a:prstGeom>
          <a:noFill/>
        </p:spPr>
        <p:txBody>
          <a:bodyPr wrap="square">
            <a:spAutoFit/>
          </a:bodyPr>
          <a:lstStyle/>
          <a:p>
            <a:pPr>
              <a:lnSpc>
                <a:spcPct val="107000"/>
              </a:lnSpc>
              <a:spcAft>
                <a:spcPts val="375"/>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yên</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7F311A8-2812-02CC-D170-34AFB9A2FB75}"/>
              </a:ext>
            </a:extLst>
          </p:cNvPr>
          <p:cNvSpPr txBox="1"/>
          <p:nvPr/>
        </p:nvSpPr>
        <p:spPr>
          <a:xfrm>
            <a:off x="424543" y="3725542"/>
            <a:ext cx="10624458" cy="983283"/>
          </a:xfrm>
          <a:prstGeom prst="rect">
            <a:avLst/>
          </a:prstGeom>
          <a:noFill/>
        </p:spPr>
        <p:txBody>
          <a:bodyPr wrap="square">
            <a:spAutoFit/>
          </a:bodyPr>
          <a:lstStyle/>
          <a:p>
            <a:pPr>
              <a:lnSpc>
                <a:spcPct val="107000"/>
              </a:lnSpc>
              <a:spcAft>
                <a:spcPts val="375"/>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9" name="Title 1">
            <a:extLst>
              <a:ext uri="{FF2B5EF4-FFF2-40B4-BE49-F238E27FC236}">
                <a16:creationId xmlns:a16="http://schemas.microsoft.com/office/drawing/2014/main" id="{69A66E66-B18E-8BB5-BF4F-24091752735A}"/>
              </a:ext>
            </a:extLst>
          </p:cNvPr>
          <p:cNvSpPr txBox="1">
            <a:spLocks/>
          </p:cNvSpPr>
          <p:nvPr/>
        </p:nvSpPr>
        <p:spPr>
          <a:xfrm>
            <a:off x="424542" y="301907"/>
            <a:ext cx="10548257" cy="99417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FF0000"/>
                </a:solidFill>
                <a:latin typeface="Times New Roman" panose="02020603050405020304" pitchFamily="18" charset="0"/>
                <a:cs typeface="Times New Roman" panose="02020603050405020304" pitchFamily="18" charset="0"/>
              </a:rPr>
              <a:t>I. </a:t>
            </a:r>
            <a:r>
              <a:rPr lang="en-US" sz="3300" b="1" dirty="0" err="1">
                <a:solidFill>
                  <a:srgbClr val="FF0000"/>
                </a:solidFill>
                <a:latin typeface="Times New Roman" panose="02020603050405020304" pitchFamily="18" charset="0"/>
                <a:cs typeface="Times New Roman" panose="02020603050405020304" pitchFamily="18" charset="0"/>
              </a:rPr>
              <a:t>Độ</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dịch</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chuyển</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tổng</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hợp</a:t>
            </a:r>
            <a:r>
              <a:rPr lang="en-US" sz="3300" b="1" dirty="0">
                <a:solidFill>
                  <a:srgbClr val="FF0000"/>
                </a:solidFill>
                <a:latin typeface="Times New Roman" panose="02020603050405020304" pitchFamily="18" charset="0"/>
                <a:cs typeface="Times New Roman" panose="02020603050405020304" pitchFamily="18" charset="0"/>
              </a:rPr>
              <a:t> – </a:t>
            </a:r>
            <a:r>
              <a:rPr lang="en-US" sz="3300" b="1" dirty="0" err="1">
                <a:solidFill>
                  <a:srgbClr val="FF0000"/>
                </a:solidFill>
                <a:latin typeface="Times New Roman" panose="02020603050405020304" pitchFamily="18" charset="0"/>
                <a:cs typeface="Times New Roman" panose="02020603050405020304" pitchFamily="18" charset="0"/>
              </a:rPr>
              <a:t>Vận</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tốc</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tổng</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hợp</a:t>
            </a:r>
            <a:br>
              <a:rPr lang="en-US" sz="3300" b="1" dirty="0">
                <a:latin typeface="Times New Roman" panose="02020603050405020304" pitchFamily="18" charset="0"/>
                <a:cs typeface="Times New Roman" panose="02020603050405020304" pitchFamily="18" charset="0"/>
              </a:rPr>
            </a:br>
            <a:r>
              <a:rPr lang="en-US" sz="3300" b="1" dirty="0">
                <a:solidFill>
                  <a:srgbClr val="FFC000"/>
                </a:solidFill>
                <a:latin typeface="Times New Roman" panose="02020603050405020304" pitchFamily="18" charset="0"/>
                <a:cs typeface="Times New Roman" panose="02020603050405020304" pitchFamily="18" charset="0"/>
              </a:rPr>
              <a:t>a. </a:t>
            </a:r>
            <a:r>
              <a:rPr lang="en-US" sz="3300" b="1" dirty="0" err="1">
                <a:solidFill>
                  <a:srgbClr val="FFC000"/>
                </a:solidFill>
                <a:latin typeface="Times New Roman" panose="02020603050405020304" pitchFamily="18" charset="0"/>
                <a:cs typeface="Times New Roman" panose="02020603050405020304" pitchFamily="18" charset="0"/>
              </a:rPr>
              <a:t>Tính</a:t>
            </a:r>
            <a:r>
              <a:rPr lang="en-US" sz="3300" b="1" dirty="0">
                <a:solidFill>
                  <a:srgbClr val="FFC000"/>
                </a:solidFill>
                <a:latin typeface="Times New Roman" panose="02020603050405020304" pitchFamily="18" charset="0"/>
                <a:cs typeface="Times New Roman" panose="02020603050405020304" pitchFamily="18" charset="0"/>
              </a:rPr>
              <a:t> </a:t>
            </a:r>
            <a:r>
              <a:rPr lang="en-US" sz="3300" b="1" dirty="0" err="1">
                <a:solidFill>
                  <a:srgbClr val="FFC000"/>
                </a:solidFill>
                <a:latin typeface="Times New Roman" panose="02020603050405020304" pitchFamily="18" charset="0"/>
                <a:cs typeface="Times New Roman" panose="02020603050405020304" pitchFamily="18" charset="0"/>
              </a:rPr>
              <a:t>tương</a:t>
            </a:r>
            <a:r>
              <a:rPr lang="en-US" sz="3300" b="1" dirty="0">
                <a:solidFill>
                  <a:srgbClr val="FFC000"/>
                </a:solidFill>
                <a:latin typeface="Times New Roman" panose="02020603050405020304" pitchFamily="18" charset="0"/>
                <a:cs typeface="Times New Roman" panose="02020603050405020304" pitchFamily="18" charset="0"/>
              </a:rPr>
              <a:t> </a:t>
            </a:r>
            <a:r>
              <a:rPr lang="en-US" sz="3300" b="1" dirty="0" err="1">
                <a:solidFill>
                  <a:srgbClr val="FFC000"/>
                </a:solidFill>
                <a:latin typeface="Times New Roman" panose="02020603050405020304" pitchFamily="18" charset="0"/>
                <a:cs typeface="Times New Roman" panose="02020603050405020304" pitchFamily="18" charset="0"/>
              </a:rPr>
              <a:t>đối</a:t>
            </a:r>
            <a:r>
              <a:rPr lang="en-US" sz="3300" b="1" dirty="0">
                <a:solidFill>
                  <a:srgbClr val="FFC000"/>
                </a:solidFill>
                <a:latin typeface="Times New Roman" panose="02020603050405020304" pitchFamily="18" charset="0"/>
                <a:cs typeface="Times New Roman" panose="02020603050405020304" pitchFamily="18" charset="0"/>
              </a:rPr>
              <a:t> </a:t>
            </a:r>
            <a:r>
              <a:rPr lang="en-US" sz="3300" b="1" dirty="0" err="1">
                <a:solidFill>
                  <a:srgbClr val="FFC000"/>
                </a:solidFill>
                <a:latin typeface="Times New Roman" panose="02020603050405020304" pitchFamily="18" charset="0"/>
                <a:cs typeface="Times New Roman" panose="02020603050405020304" pitchFamily="18" charset="0"/>
              </a:rPr>
              <a:t>của</a:t>
            </a:r>
            <a:r>
              <a:rPr lang="en-US" sz="3300" b="1" dirty="0">
                <a:solidFill>
                  <a:srgbClr val="FFC000"/>
                </a:solidFill>
                <a:latin typeface="Times New Roman" panose="02020603050405020304" pitchFamily="18" charset="0"/>
                <a:cs typeface="Times New Roman" panose="02020603050405020304" pitchFamily="18" charset="0"/>
              </a:rPr>
              <a:t> </a:t>
            </a:r>
            <a:r>
              <a:rPr lang="en-US" sz="3300" b="1" dirty="0" err="1">
                <a:solidFill>
                  <a:srgbClr val="FFC000"/>
                </a:solidFill>
                <a:latin typeface="Times New Roman" panose="02020603050405020304" pitchFamily="18" charset="0"/>
                <a:cs typeface="Times New Roman" panose="02020603050405020304" pitchFamily="18" charset="0"/>
              </a:rPr>
              <a:t>chuyển</a:t>
            </a:r>
            <a:r>
              <a:rPr lang="en-US" sz="3300" b="1" dirty="0">
                <a:solidFill>
                  <a:srgbClr val="FFC000"/>
                </a:solidFill>
                <a:latin typeface="Times New Roman" panose="02020603050405020304" pitchFamily="18" charset="0"/>
                <a:cs typeface="Times New Roman" panose="02020603050405020304" pitchFamily="18" charset="0"/>
              </a:rPr>
              <a:t> </a:t>
            </a:r>
            <a:r>
              <a:rPr lang="en-US" sz="3300" b="1" dirty="0" err="1">
                <a:solidFill>
                  <a:srgbClr val="FFC000"/>
                </a:solidFill>
                <a:latin typeface="Times New Roman" panose="02020603050405020304" pitchFamily="18" charset="0"/>
                <a:cs typeface="Times New Roman" panose="02020603050405020304" pitchFamily="18" charset="0"/>
              </a:rPr>
              <a:t>động</a:t>
            </a:r>
            <a:endParaRPr lang="en-US" sz="33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29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87C765-8D10-FD27-2B22-37668DCD674F}"/>
              </a:ext>
            </a:extLst>
          </p:cNvPr>
          <p:cNvSpPr>
            <a:spLocks noGrp="1"/>
          </p:cNvSpPr>
          <p:nvPr>
            <p:ph type="title"/>
          </p:nvPr>
        </p:nvSpPr>
        <p:spPr>
          <a:xfrm>
            <a:off x="434486" y="350897"/>
            <a:ext cx="9473293" cy="994172"/>
          </a:xfrm>
        </p:spPr>
        <p:txBody>
          <a:bodyPr>
            <a:normAutofit fontScale="90000"/>
          </a:bodyPr>
          <a:lstStyle/>
          <a:p>
            <a:r>
              <a:rPr lang="en-US" sz="4000" b="1" dirty="0">
                <a:solidFill>
                  <a:srgbClr val="FF0000"/>
                </a:solidFill>
                <a:latin typeface="Times New Roman" panose="02020603050405020304" pitchFamily="18" charset="0"/>
                <a:cs typeface="Times New Roman" panose="02020603050405020304" pitchFamily="18" charset="0"/>
              </a:rPr>
              <a:t>I. </a:t>
            </a:r>
            <a:r>
              <a:rPr lang="en-US" sz="4000" b="1" dirty="0" err="1">
                <a:solidFill>
                  <a:srgbClr val="FF0000"/>
                </a:solidFill>
                <a:latin typeface="Times New Roman" panose="02020603050405020304" pitchFamily="18" charset="0"/>
                <a:cs typeface="Times New Roman" panose="02020603050405020304" pitchFamily="18" charset="0"/>
              </a:rPr>
              <a:t>Độ</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dịch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chuyển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tổng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hợp</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err="1">
                <a:solidFill>
                  <a:srgbClr val="FF0000"/>
                </a:solidFill>
                <a:latin typeface="Times New Roman" panose="02020603050405020304" pitchFamily="18" charset="0"/>
                <a:cs typeface="Times New Roman" panose="02020603050405020304" pitchFamily="18" charset="0"/>
              </a:rPr>
              <a:t>Vận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tốc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tổng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hợp</a:t>
            </a:r>
            <a:br>
              <a:rPr lang="en-US" sz="4000" dirty="0">
                <a:latin typeface="Times New Roman" panose="02020603050405020304" pitchFamily="18" charset="0"/>
                <a:cs typeface="Times New Roman" panose="02020603050405020304" pitchFamily="18" charset="0"/>
              </a:rPr>
            </a:br>
            <a:r>
              <a:rPr lang="en-US" sz="4000" b="1" dirty="0">
                <a:solidFill>
                  <a:srgbClr val="00B050"/>
                </a:solidFill>
                <a:latin typeface="Times New Roman" panose="02020603050405020304" pitchFamily="18" charset="0"/>
                <a:cs typeface="Times New Roman" panose="02020603050405020304" pitchFamily="18" charset="0"/>
              </a:rPr>
              <a:t>b. </a:t>
            </a:r>
            <a:r>
              <a:rPr lang="en-US" sz="4000" b="1" dirty="0" err="1">
                <a:solidFill>
                  <a:srgbClr val="00B050"/>
                </a:solidFill>
                <a:latin typeface="Times New Roman" panose="02020603050405020304" pitchFamily="18" charset="0"/>
                <a:cs typeface="Times New Roman" panose="02020603050405020304" pitchFamily="18" charset="0"/>
              </a:rPr>
              <a:t>Độ</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dịch</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chuyển</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tổng</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hợp</a:t>
            </a:r>
            <a:r>
              <a:rPr lang="en-US" sz="4000" b="1" dirty="0">
                <a:solidFill>
                  <a:srgbClr val="00B050"/>
                </a:solidFill>
                <a:latin typeface="Times New Roman" panose="02020603050405020304" pitchFamily="18" charset="0"/>
                <a:cs typeface="Times New Roman" panose="02020603050405020304" pitchFamily="18" charset="0"/>
              </a:rPr>
              <a:t> – </a:t>
            </a:r>
            <a:r>
              <a:rPr lang="en-US" sz="4000" b="1" dirty="0" err="1">
                <a:solidFill>
                  <a:srgbClr val="00B050"/>
                </a:solidFill>
                <a:latin typeface="Times New Roman" panose="02020603050405020304" pitchFamily="18" charset="0"/>
                <a:cs typeface="Times New Roman" panose="02020603050405020304" pitchFamily="18" charset="0"/>
              </a:rPr>
              <a:t>vận</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tốc</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tổng</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hợp</a:t>
            </a:r>
            <a:endParaRPr lang="en-US" sz="4000" b="1"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3B4C714-251E-3887-E2AF-FDD55A2B4AE2}"/>
              </a:ext>
            </a:extLst>
          </p:cNvPr>
          <p:cNvSpPr txBox="1"/>
          <p:nvPr/>
        </p:nvSpPr>
        <p:spPr>
          <a:xfrm>
            <a:off x="434486" y="1519992"/>
            <a:ext cx="11582400" cy="954107"/>
          </a:xfrm>
          <a:prstGeom prst="rect">
            <a:avLst/>
          </a:prstGeom>
          <a:noFill/>
        </p:spPr>
        <p:txBody>
          <a:bodyPr wrap="square">
            <a:spAutoFit/>
          </a:bodyPr>
          <a:lstStyle/>
          <a:p>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toa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7" name="Picture 6">
            <a:extLst>
              <a:ext uri="{FF2B5EF4-FFF2-40B4-BE49-F238E27FC236}">
                <a16:creationId xmlns:a16="http://schemas.microsoft.com/office/drawing/2014/main" id="{64BEC579-C71D-D9E3-962C-B9CAC50483B3}"/>
              </a:ext>
            </a:extLst>
          </p:cNvPr>
          <p:cNvPicPr>
            <a:picLocks noChangeAspect="1"/>
          </p:cNvPicPr>
          <p:nvPr/>
        </p:nvPicPr>
        <p:blipFill rotWithShape="1">
          <a:blip r:embed="rId2"/>
          <a:srcRect l="19057" t="42994" r="52704" b="35113"/>
          <a:stretch/>
        </p:blipFill>
        <p:spPr>
          <a:xfrm>
            <a:off x="3768179" y="4103883"/>
            <a:ext cx="4896021" cy="2134996"/>
          </a:xfrm>
          <a:prstGeom prst="rect">
            <a:avLst/>
          </a:prstGeom>
        </p:spPr>
      </p:pic>
      <p:sp>
        <p:nvSpPr>
          <p:cNvPr id="8" name="TextBox 7">
            <a:extLst>
              <a:ext uri="{FF2B5EF4-FFF2-40B4-BE49-F238E27FC236}">
                <a16:creationId xmlns:a16="http://schemas.microsoft.com/office/drawing/2014/main" id="{FC0C05B2-3F57-4847-ECC4-E7B45A9F9F4A}"/>
              </a:ext>
            </a:extLst>
          </p:cNvPr>
          <p:cNvSpPr txBox="1"/>
          <p:nvPr/>
        </p:nvSpPr>
        <p:spPr>
          <a:xfrm>
            <a:off x="434486" y="2517170"/>
            <a:ext cx="8835621" cy="523220"/>
          </a:xfrm>
          <a:prstGeom prst="rect">
            <a:avLst/>
          </a:prstGeom>
          <a:noFill/>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954A82B-BA9A-EE34-C00E-7450C7B6C8D4}"/>
              </a:ext>
            </a:extLst>
          </p:cNvPr>
          <p:cNvSpPr txBox="1"/>
          <p:nvPr/>
        </p:nvSpPr>
        <p:spPr>
          <a:xfrm>
            <a:off x="415495" y="3040390"/>
            <a:ext cx="11776505" cy="523220"/>
          </a:xfrm>
          <a:prstGeom prst="rect">
            <a:avLst/>
          </a:prstGeom>
          <a:noFill/>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(toa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HQC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AE9738B7-BE97-6D41-D58F-982A10457BB3}"/>
              </a:ext>
            </a:extLst>
          </p:cNvPr>
          <p:cNvSpPr txBox="1"/>
          <p:nvPr/>
        </p:nvSpPr>
        <p:spPr>
          <a:xfrm>
            <a:off x="415495" y="3602107"/>
            <a:ext cx="11601391" cy="523220"/>
          </a:xfrm>
          <a:prstGeom prst="rect">
            <a:avLst/>
          </a:prstGeom>
          <a:noFill/>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ray):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HQC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1" name="TextBox 10">
            <a:extLst>
              <a:ext uri="{FF2B5EF4-FFF2-40B4-BE49-F238E27FC236}">
                <a16:creationId xmlns:a16="http://schemas.microsoft.com/office/drawing/2014/main" id="{033DD04F-D938-D5C7-9D27-3BF6AC15D566}"/>
              </a:ext>
            </a:extLst>
          </p:cNvPr>
          <p:cNvSpPr txBox="1"/>
          <p:nvPr/>
        </p:nvSpPr>
        <p:spPr>
          <a:xfrm>
            <a:off x="303212" y="6238879"/>
            <a:ext cx="4355874" cy="523220"/>
          </a:xfrm>
          <a:prstGeom prst="rect">
            <a:avLst/>
          </a:prstGeom>
          <a:noFill/>
        </p:spPr>
        <p:txBody>
          <a:bodyPr wrap="square">
            <a:spAutoFit/>
          </a:bodyPr>
          <a:lstStyle/>
          <a:p>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759DF40A-F49E-AB50-BF76-CD2B7FD7F0D7}"/>
                  </a:ext>
                </a:extLst>
              </p:cNvPr>
              <p:cNvSpPr txBox="1"/>
              <p:nvPr/>
            </p:nvSpPr>
            <p:spPr>
              <a:xfrm>
                <a:off x="4419600" y="6206850"/>
                <a:ext cx="3352800" cy="587277"/>
              </a:xfrm>
              <a:prstGeom prst="rect">
                <a:avLst/>
              </a:prstGeom>
              <a:noFill/>
            </p:spPr>
            <p:txBody>
              <a:bodyPr wrap="square" rtlCol="0">
                <a:spAutoFit/>
              </a:bodyPr>
              <a:lstStyle/>
              <a:p>
                <a14:m>
                  <m:oMath xmlns:m="http://schemas.openxmlformats.org/officeDocument/2006/math">
                    <m:acc>
                      <m:accPr>
                        <m:chr m:val="⃗"/>
                        <m:ctrlPr>
                          <a:rPr lang="en-US" sz="2800" b="1" i="1">
                            <a:solidFill>
                              <a:srgbClr val="FF0000"/>
                            </a:solidFill>
                            <a:latin typeface="Cambria Math" panose="02040503050406030204" pitchFamily="18" charset="0"/>
                          </a:rPr>
                        </m:ctrlPr>
                      </m:accPr>
                      <m:e>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𝒅</m:t>
                            </m:r>
                          </m:e>
                          <m:sub>
                            <m:r>
                              <a:rPr lang="en-US" sz="2800" b="1" i="1">
                                <a:solidFill>
                                  <a:srgbClr val="FF0000"/>
                                </a:solidFill>
                                <a:latin typeface="Cambria Math" panose="02040503050406030204" pitchFamily="18" charset="0"/>
                              </a:rPr>
                              <m:t>𝟏𝟑</m:t>
                            </m:r>
                          </m:sub>
                        </m:sSub>
                      </m:e>
                    </m:acc>
                  </m:oMath>
                </a14:m>
                <a:r>
                  <a:rPr lang="en-US" sz="2800" b="1" dirty="0">
                    <a:solidFill>
                      <a:srgbClr val="FF0000"/>
                    </a:solidFill>
                  </a:rPr>
                  <a:t> = </a:t>
                </a:r>
                <a14:m>
                  <m:oMath xmlns:m="http://schemas.openxmlformats.org/officeDocument/2006/math">
                    <m:acc>
                      <m:accPr>
                        <m:chr m:val="⃗"/>
                        <m:ctrlPr>
                          <a:rPr lang="en-US" sz="2800" b="1" i="1">
                            <a:solidFill>
                              <a:srgbClr val="FFC000"/>
                            </a:solidFill>
                            <a:latin typeface="Cambria Math" panose="02040503050406030204" pitchFamily="18" charset="0"/>
                          </a:rPr>
                        </m:ctrlPr>
                      </m:accPr>
                      <m:e>
                        <m:sSub>
                          <m:sSubPr>
                            <m:ctrlPr>
                              <a:rPr lang="en-US" sz="2800" b="1" i="1">
                                <a:solidFill>
                                  <a:srgbClr val="FFC000"/>
                                </a:solidFill>
                                <a:latin typeface="Cambria Math" panose="02040503050406030204" pitchFamily="18" charset="0"/>
                              </a:rPr>
                            </m:ctrlPr>
                          </m:sSubPr>
                          <m:e>
                            <m:r>
                              <a:rPr lang="en-US" sz="2800" b="1" i="1">
                                <a:solidFill>
                                  <a:srgbClr val="FFC000"/>
                                </a:solidFill>
                                <a:latin typeface="Cambria Math" panose="02040503050406030204" pitchFamily="18" charset="0"/>
                              </a:rPr>
                              <m:t>𝒅</m:t>
                            </m:r>
                          </m:e>
                          <m:sub>
                            <m:r>
                              <a:rPr lang="en-US" sz="2800" b="1" i="1">
                                <a:solidFill>
                                  <a:srgbClr val="FFC000"/>
                                </a:solidFill>
                                <a:latin typeface="Cambria Math" panose="02040503050406030204" pitchFamily="18" charset="0"/>
                              </a:rPr>
                              <m:t>𝟏𝟐</m:t>
                            </m:r>
                          </m:sub>
                        </m:sSub>
                      </m:e>
                    </m:acc>
                    <m:r>
                      <a:rPr lang="en-US" sz="2800" b="1" i="1">
                        <a:solidFill>
                          <a:srgbClr val="FFC000"/>
                        </a:solidFill>
                        <a:latin typeface="Cambria Math" panose="02040503050406030204" pitchFamily="18" charset="0"/>
                      </a:rPr>
                      <m:t>+</m:t>
                    </m:r>
                    <m:acc>
                      <m:accPr>
                        <m:chr m:val="⃗"/>
                        <m:ctrlPr>
                          <a:rPr lang="en-US" sz="2800" b="1" i="1">
                            <a:solidFill>
                              <a:srgbClr val="00B050"/>
                            </a:solidFill>
                            <a:latin typeface="Cambria Math" panose="02040503050406030204" pitchFamily="18" charset="0"/>
                          </a:rPr>
                        </m:ctrlPr>
                      </m:accPr>
                      <m:e>
                        <m:sSub>
                          <m:sSubPr>
                            <m:ctrlPr>
                              <a:rPr lang="en-US" sz="2800" b="1" i="1">
                                <a:solidFill>
                                  <a:srgbClr val="00B050"/>
                                </a:solidFill>
                                <a:latin typeface="Cambria Math" panose="02040503050406030204" pitchFamily="18" charset="0"/>
                              </a:rPr>
                            </m:ctrlPr>
                          </m:sSubPr>
                          <m:e>
                            <m:r>
                              <a:rPr lang="en-US" sz="2800" b="1" i="1">
                                <a:solidFill>
                                  <a:srgbClr val="00B050"/>
                                </a:solidFill>
                                <a:latin typeface="Cambria Math" panose="02040503050406030204" pitchFamily="18" charset="0"/>
                              </a:rPr>
                              <m:t>𝒅</m:t>
                            </m:r>
                          </m:e>
                          <m:sub>
                            <m:r>
                              <a:rPr lang="en-US" sz="2800" b="1" i="1">
                                <a:solidFill>
                                  <a:srgbClr val="00B050"/>
                                </a:solidFill>
                                <a:latin typeface="Cambria Math" panose="02040503050406030204" pitchFamily="18" charset="0"/>
                              </a:rPr>
                              <m:t>𝟐𝟑</m:t>
                            </m:r>
                          </m:sub>
                        </m:sSub>
                      </m:e>
                    </m:acc>
                  </m:oMath>
                </a14:m>
                <a:endParaRPr lang="en-US" sz="2800" b="1" dirty="0">
                  <a:solidFill>
                    <a:srgbClr val="00B050"/>
                  </a:solidFill>
                </a:endParaRPr>
              </a:p>
            </p:txBody>
          </p:sp>
        </mc:Choice>
        <mc:Fallback>
          <p:sp>
            <p:nvSpPr>
              <p:cNvPr id="13" name="TextBox 12">
                <a:extLst>
                  <a:ext uri="{FF2B5EF4-FFF2-40B4-BE49-F238E27FC236}">
                    <a16:creationId xmlns:a16="http://schemas.microsoft.com/office/drawing/2014/main" id="{759DF40A-F49E-AB50-BF76-CD2B7FD7F0D7}"/>
                  </a:ext>
                </a:extLst>
              </p:cNvPr>
              <p:cNvSpPr txBox="1">
                <a:spLocks noRot="1" noChangeAspect="1" noMove="1" noResize="1" noEditPoints="1" noAdjustHandles="1" noChangeArrowheads="1" noChangeShapeType="1" noTextEdit="1"/>
              </p:cNvSpPr>
              <p:nvPr/>
            </p:nvSpPr>
            <p:spPr>
              <a:xfrm>
                <a:off x="4419600" y="6206850"/>
                <a:ext cx="3352800" cy="587277"/>
              </a:xfrm>
              <a:prstGeom prst="rect">
                <a:avLst/>
              </a:prstGeom>
              <a:blipFill>
                <a:blip r:embed="rId3"/>
                <a:stretch>
                  <a:fillRect b="-27835"/>
                </a:stretch>
              </a:blipFill>
            </p:spPr>
            <p:txBody>
              <a:bodyPr/>
              <a:lstStyle/>
              <a:p>
                <a:r>
                  <a:rPr lang="en-US">
                    <a:noFill/>
                  </a:rPr>
                  <a:t> </a:t>
                </a:r>
              </a:p>
            </p:txBody>
          </p:sp>
        </mc:Fallback>
      </mc:AlternateContent>
    </p:spTree>
    <p:extLst>
      <p:ext uri="{BB962C8B-B14F-4D97-AF65-F5344CB8AC3E}">
        <p14:creationId xmlns:p14="http://schemas.microsoft.com/office/powerpoint/2010/main" val="79095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F27FF63-B570-2A48-0B9A-F995C9E88324}"/>
              </a:ext>
            </a:extLst>
          </p:cNvPr>
          <p:cNvSpPr txBox="1"/>
          <p:nvPr/>
        </p:nvSpPr>
        <p:spPr>
          <a:xfrm>
            <a:off x="411254" y="1659614"/>
            <a:ext cx="3624749" cy="522259"/>
          </a:xfrm>
          <a:prstGeom prst="rect">
            <a:avLst/>
          </a:prstGeom>
          <a:noFill/>
        </p:spPr>
        <p:txBody>
          <a:bodyPr wrap="square">
            <a:spAutoFit/>
          </a:bodyPr>
          <a:lstStyle/>
          <a:p>
            <a:pPr>
              <a:lnSpc>
                <a:spcPct val="107000"/>
              </a:lnSpc>
              <a:spcAft>
                <a:spcPts val="375"/>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8" name="TextBox 7">
            <a:extLst>
              <a:ext uri="{FF2B5EF4-FFF2-40B4-BE49-F238E27FC236}">
                <a16:creationId xmlns:a16="http://schemas.microsoft.com/office/drawing/2014/main" id="{8F93FCE8-29A9-45F7-7B48-7FE045E2F89B}"/>
              </a:ext>
            </a:extLst>
          </p:cNvPr>
          <p:cNvSpPr txBox="1"/>
          <p:nvPr/>
        </p:nvSpPr>
        <p:spPr>
          <a:xfrm>
            <a:off x="411254" y="2365381"/>
            <a:ext cx="11258232" cy="523220"/>
          </a:xfrm>
          <a:prstGeom prst="rect">
            <a:avLst/>
          </a:prstGeom>
          <a:noFill/>
        </p:spPr>
        <p:txBody>
          <a:bodyPr wrap="square">
            <a:spAutoFit/>
          </a:bodyPr>
          <a:lstStyle/>
          <a:p>
            <a:pPr algn="just"/>
            <a:r>
              <a:rPr lang="en-US" sz="2800" b="1"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HQC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34D706FD-50EA-4E2A-B747-32855FB45006}"/>
              </a:ext>
            </a:extLst>
          </p:cNvPr>
          <p:cNvSpPr txBox="1"/>
          <p:nvPr/>
        </p:nvSpPr>
        <p:spPr>
          <a:xfrm>
            <a:off x="411254" y="2988496"/>
            <a:ext cx="11018970" cy="523220"/>
          </a:xfrm>
          <a:prstGeom prst="rect">
            <a:avLst/>
          </a:prstGeom>
          <a:noFill/>
        </p:spPr>
        <p:txBody>
          <a:bodyPr wrap="square">
            <a:spAutoFit/>
          </a:bodyPr>
          <a:lstStyle/>
          <a:p>
            <a:pPr algn="just"/>
            <a:r>
              <a:rPr lang="en-US" sz="2800" b="1"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HQC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6B1DBA24-E1AE-DF34-9F5E-8FC4AA311AB3}"/>
              </a:ext>
            </a:extLst>
          </p:cNvPr>
          <p:cNvSpPr txBox="1"/>
          <p:nvPr/>
        </p:nvSpPr>
        <p:spPr>
          <a:xfrm>
            <a:off x="411254" y="3611611"/>
            <a:ext cx="11258232" cy="523220"/>
          </a:xfrm>
          <a:prstGeom prst="rect">
            <a:avLst/>
          </a:prstGeom>
          <a:noFill/>
        </p:spPr>
        <p:txBody>
          <a:bodyPr wrap="square">
            <a:spAutoFit/>
          </a:bodyPr>
          <a:lstStyle/>
          <a:p>
            <a:pPr algn="just"/>
            <a:r>
              <a:rPr lang="en-US" sz="2800" b="1"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HQC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HQC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ea typeface="游明朝" panose="02020400000000000000" pitchFamily="18" charset="-128"/>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489F566-4CA2-61FD-2D3B-61B2CED278B7}"/>
                  </a:ext>
                </a:extLst>
              </p:cNvPr>
              <p:cNvSpPr txBox="1"/>
              <p:nvPr/>
            </p:nvSpPr>
            <p:spPr>
              <a:xfrm>
                <a:off x="3624170" y="1658653"/>
                <a:ext cx="3179402" cy="523220"/>
              </a:xfrm>
              <a:prstGeom prst="rect">
                <a:avLst/>
              </a:prstGeom>
              <a:noFill/>
            </p:spPr>
            <p:txBody>
              <a:bodyPr wrap="square" rtlCol="0">
                <a:spAutoFit/>
              </a:bodyPr>
              <a:lstStyle/>
              <a:p>
                <a14:m>
                  <m:oMath xmlns:m="http://schemas.openxmlformats.org/officeDocument/2006/math">
                    <m:acc>
                      <m:accPr>
                        <m:chr m:val="⃗"/>
                        <m:ctrlPr>
                          <a:rPr lang="en-US" sz="2800" b="1" i="1">
                            <a:solidFill>
                              <a:srgbClr val="FF0000"/>
                            </a:solidFill>
                            <a:latin typeface="Cambria Math" panose="02040503050406030204" pitchFamily="18" charset="0"/>
                          </a:rPr>
                        </m:ctrlPr>
                      </m:accPr>
                      <m:e>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𝒗</m:t>
                            </m:r>
                          </m:e>
                          <m:sub>
                            <m:r>
                              <a:rPr lang="en-US" sz="2800" b="1" i="1">
                                <a:solidFill>
                                  <a:srgbClr val="FF0000"/>
                                </a:solidFill>
                                <a:latin typeface="Cambria Math" panose="02040503050406030204" pitchFamily="18" charset="0"/>
                              </a:rPr>
                              <m:t>𝟏𝟑</m:t>
                            </m:r>
                          </m:sub>
                        </m:sSub>
                      </m:e>
                    </m:acc>
                  </m:oMath>
                </a14:m>
                <a:r>
                  <a:rPr lang="en-US" sz="2800" b="1" dirty="0">
                    <a:solidFill>
                      <a:srgbClr val="FF0000"/>
                    </a:solidFill>
                  </a:rPr>
                  <a:t> = </a:t>
                </a:r>
                <a14:m>
                  <m:oMath xmlns:m="http://schemas.openxmlformats.org/officeDocument/2006/math">
                    <m:acc>
                      <m:accPr>
                        <m:chr m:val="⃗"/>
                        <m:ctrlPr>
                          <a:rPr lang="en-US" sz="2800" b="1" i="1">
                            <a:solidFill>
                              <a:srgbClr val="FFC000"/>
                            </a:solidFill>
                            <a:latin typeface="Cambria Math" panose="02040503050406030204" pitchFamily="18" charset="0"/>
                          </a:rPr>
                        </m:ctrlPr>
                      </m:accPr>
                      <m:e>
                        <m:sSub>
                          <m:sSubPr>
                            <m:ctrlPr>
                              <a:rPr lang="en-US" sz="2800" b="1" i="1">
                                <a:solidFill>
                                  <a:srgbClr val="FFC000"/>
                                </a:solidFill>
                                <a:latin typeface="Cambria Math" panose="02040503050406030204" pitchFamily="18" charset="0"/>
                              </a:rPr>
                            </m:ctrlPr>
                          </m:sSubPr>
                          <m:e>
                            <m:r>
                              <a:rPr lang="en-US" sz="2800" b="1" i="1">
                                <a:solidFill>
                                  <a:srgbClr val="FFC000"/>
                                </a:solidFill>
                                <a:latin typeface="Cambria Math" panose="02040503050406030204" pitchFamily="18" charset="0"/>
                              </a:rPr>
                              <m:t>𝒗</m:t>
                            </m:r>
                          </m:e>
                          <m:sub>
                            <m:r>
                              <a:rPr lang="en-US" sz="2800" b="1" i="1">
                                <a:solidFill>
                                  <a:srgbClr val="FFC000"/>
                                </a:solidFill>
                                <a:latin typeface="Cambria Math" panose="02040503050406030204" pitchFamily="18" charset="0"/>
                              </a:rPr>
                              <m:t>𝟏𝟐</m:t>
                            </m:r>
                          </m:sub>
                        </m:sSub>
                      </m:e>
                    </m:acc>
                    <m:r>
                      <a:rPr lang="en-US" sz="2800" b="1" i="1">
                        <a:solidFill>
                          <a:srgbClr val="FFC000"/>
                        </a:solidFill>
                        <a:latin typeface="Cambria Math" panose="02040503050406030204" pitchFamily="18" charset="0"/>
                      </a:rPr>
                      <m:t>+</m:t>
                    </m:r>
                    <m:acc>
                      <m:accPr>
                        <m:chr m:val="⃗"/>
                        <m:ctrlPr>
                          <a:rPr lang="en-US" sz="2800" b="1" i="1">
                            <a:solidFill>
                              <a:srgbClr val="00B050"/>
                            </a:solidFill>
                            <a:latin typeface="Cambria Math" panose="02040503050406030204" pitchFamily="18" charset="0"/>
                          </a:rPr>
                        </m:ctrlPr>
                      </m:accPr>
                      <m:e>
                        <m:sSub>
                          <m:sSubPr>
                            <m:ctrlPr>
                              <a:rPr lang="en-US" sz="2800" b="1" i="1">
                                <a:solidFill>
                                  <a:srgbClr val="00B050"/>
                                </a:solidFill>
                                <a:latin typeface="Cambria Math" panose="02040503050406030204" pitchFamily="18" charset="0"/>
                              </a:rPr>
                            </m:ctrlPr>
                          </m:sSubPr>
                          <m:e>
                            <m:r>
                              <a:rPr lang="en-US" sz="2800" b="1" i="1">
                                <a:solidFill>
                                  <a:srgbClr val="00B050"/>
                                </a:solidFill>
                                <a:latin typeface="Cambria Math" panose="02040503050406030204" pitchFamily="18" charset="0"/>
                              </a:rPr>
                              <m:t>𝒗</m:t>
                            </m:r>
                          </m:e>
                          <m:sub>
                            <m:r>
                              <a:rPr lang="en-US" sz="2800" b="1" i="1">
                                <a:solidFill>
                                  <a:srgbClr val="00B050"/>
                                </a:solidFill>
                                <a:latin typeface="Cambria Math" panose="02040503050406030204" pitchFamily="18" charset="0"/>
                              </a:rPr>
                              <m:t>𝟐𝟑</m:t>
                            </m:r>
                          </m:sub>
                        </m:sSub>
                      </m:e>
                    </m:acc>
                  </m:oMath>
                </a14:m>
                <a:endParaRPr lang="en-US" sz="2800" b="1" dirty="0">
                  <a:solidFill>
                    <a:srgbClr val="00B050"/>
                  </a:solidFill>
                </a:endParaRPr>
              </a:p>
            </p:txBody>
          </p:sp>
        </mc:Choice>
        <mc:Fallback>
          <p:sp>
            <p:nvSpPr>
              <p:cNvPr id="12" name="TextBox 11">
                <a:extLst>
                  <a:ext uri="{FF2B5EF4-FFF2-40B4-BE49-F238E27FC236}">
                    <a16:creationId xmlns:a16="http://schemas.microsoft.com/office/drawing/2014/main" id="{D489F566-4CA2-61FD-2D3B-61B2CED278B7}"/>
                  </a:ext>
                </a:extLst>
              </p:cNvPr>
              <p:cNvSpPr txBox="1">
                <a:spLocks noRot="1" noChangeAspect="1" noMove="1" noResize="1" noEditPoints="1" noAdjustHandles="1" noChangeArrowheads="1" noChangeShapeType="1" noTextEdit="1"/>
              </p:cNvSpPr>
              <p:nvPr/>
            </p:nvSpPr>
            <p:spPr>
              <a:xfrm>
                <a:off x="3624170" y="1658653"/>
                <a:ext cx="3179402" cy="523220"/>
              </a:xfrm>
              <a:prstGeom prst="rect">
                <a:avLst/>
              </a:prstGeom>
              <a:blipFill>
                <a:blip r:embed="rId2"/>
                <a:stretch>
                  <a:fillRect t="-10465" b="-32558"/>
                </a:stretch>
              </a:blipFill>
            </p:spPr>
            <p:txBody>
              <a:bodyPr/>
              <a:lstStyle/>
              <a:p>
                <a:r>
                  <a:rPr lang="en-US">
                    <a:noFill/>
                  </a:rPr>
                  <a:t> </a:t>
                </a:r>
              </a:p>
            </p:txBody>
          </p:sp>
        </mc:Fallback>
      </mc:AlternateContent>
      <p:sp>
        <p:nvSpPr>
          <p:cNvPr id="16" name="Title 1">
            <a:extLst>
              <a:ext uri="{FF2B5EF4-FFF2-40B4-BE49-F238E27FC236}">
                <a16:creationId xmlns:a16="http://schemas.microsoft.com/office/drawing/2014/main" id="{01B6CFE0-4D0C-AD07-CBB9-60D0D3BA88BC}"/>
              </a:ext>
            </a:extLst>
          </p:cNvPr>
          <p:cNvSpPr>
            <a:spLocks noGrp="1"/>
          </p:cNvSpPr>
          <p:nvPr>
            <p:ph type="title"/>
          </p:nvPr>
        </p:nvSpPr>
        <p:spPr>
          <a:xfrm>
            <a:off x="359228" y="149582"/>
            <a:ext cx="10515600" cy="1325563"/>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a:t>
            </a:r>
            <a:r>
              <a:rPr lang="en-US" sz="3600" b="1" dirty="0" err="1">
                <a:solidFill>
                  <a:srgbClr val="FF0000"/>
                </a:solidFill>
                <a:latin typeface="Times New Roman" panose="02020603050405020304" pitchFamily="18" charset="0"/>
                <a:cs typeface="Times New Roman" panose="02020603050405020304" pitchFamily="18" charset="0"/>
              </a:rPr>
              <a:t>Độ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dịch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tổng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hợp</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Vận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tổng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hợp</a:t>
            </a:r>
            <a:br>
              <a:rPr lang="en-US" sz="3600" dirty="0">
                <a:latin typeface="Times New Roman" panose="02020603050405020304" pitchFamily="18" charset="0"/>
                <a:cs typeface="Times New Roman" panose="02020603050405020304" pitchFamily="18" charset="0"/>
              </a:rPr>
            </a:br>
            <a:r>
              <a:rPr lang="en-US" sz="3600" b="1" dirty="0">
                <a:solidFill>
                  <a:srgbClr val="00B050"/>
                </a:solidFill>
                <a:latin typeface="Times New Roman" panose="02020603050405020304" pitchFamily="18" charset="0"/>
                <a:cs typeface="Times New Roman" panose="02020603050405020304" pitchFamily="18" charset="0"/>
              </a:rPr>
              <a:t>b. </a:t>
            </a:r>
            <a:r>
              <a:rPr lang="en-US" sz="3600" b="1" dirty="0" err="1">
                <a:solidFill>
                  <a:srgbClr val="00B050"/>
                </a:solidFill>
                <a:latin typeface="Times New Roman" panose="02020603050405020304" pitchFamily="18" charset="0"/>
                <a:cs typeface="Times New Roman" panose="02020603050405020304" pitchFamily="18" charset="0"/>
              </a:rPr>
              <a:t>Độ</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dịch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chuyển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tổng</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hợp</a:t>
            </a:r>
            <a:r>
              <a:rPr lang="en-US" sz="3600" b="1" dirty="0">
                <a:solidFill>
                  <a:srgbClr val="00B050"/>
                </a:solidFill>
                <a:latin typeface="Times New Roman" panose="02020603050405020304" pitchFamily="18" charset="0"/>
                <a:cs typeface="Times New Roman" panose="02020603050405020304" pitchFamily="18" charset="0"/>
              </a:rPr>
              <a:t> – </a:t>
            </a:r>
            <a:r>
              <a:rPr lang="en-US" sz="3600" b="1" dirty="0" err="1">
                <a:solidFill>
                  <a:srgbClr val="00B050"/>
                </a:solidFill>
                <a:latin typeface="Times New Roman" panose="02020603050405020304" pitchFamily="18" charset="0"/>
                <a:cs typeface="Times New Roman" panose="02020603050405020304" pitchFamily="18" charset="0"/>
              </a:rPr>
              <a:t>vận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tốc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tổng</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hợp</a:t>
            </a:r>
            <a:endParaRPr lang="en-US" sz="3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02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BDF0-0688-E13D-C699-1173CBE419F2}"/>
              </a:ext>
            </a:extLst>
          </p:cNvPr>
          <p:cNvSpPr>
            <a:spLocks noGrp="1"/>
          </p:cNvSpPr>
          <p:nvPr>
            <p:ph type="title"/>
          </p:nvPr>
        </p:nvSpPr>
        <p:spPr>
          <a:xfrm>
            <a:off x="413657" y="365127"/>
            <a:ext cx="10940143" cy="1325563"/>
          </a:xfrm>
        </p:spPr>
        <p:txBody>
          <a:bodyPr>
            <a:noAutofit/>
          </a:bodyPr>
          <a:lstStyle/>
          <a:p>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xuôi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trên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bờ</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br>
              <a:rPr lang="en-US" sz="2800" dirty="0">
                <a:solidFill>
                  <a:srgbClr val="0070C0"/>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DD2B6196-9903-2ADB-26B7-B3483220F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58" y="1690690"/>
            <a:ext cx="5752815" cy="4465121"/>
          </a:xfrm>
          <a:prstGeom prst="rect">
            <a:avLst/>
          </a:prstGeom>
        </p:spPr>
      </p:pic>
    </p:spTree>
    <p:extLst>
      <p:ext uri="{BB962C8B-B14F-4D97-AF65-F5344CB8AC3E}">
        <p14:creationId xmlns:p14="http://schemas.microsoft.com/office/powerpoint/2010/main" val="415318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938301-0D54-1D57-899C-F7ACA4CC4636}"/>
              </a:ext>
            </a:extLst>
          </p:cNvPr>
          <p:cNvSpPr txBox="1">
            <a:spLocks noGrp="1"/>
          </p:cNvSpPr>
          <p:nvPr>
            <p:ph idx="1"/>
          </p:nvPr>
        </p:nvSpPr>
        <p:spPr>
          <a:xfrm>
            <a:off x="359228" y="1591999"/>
            <a:ext cx="11005458" cy="867930"/>
          </a:xfrm>
          <a:prstGeom prst="rect">
            <a:avLst/>
          </a:prstGeom>
          <a:noFill/>
        </p:spPr>
        <p:txBody>
          <a:bodyPr wrap="square">
            <a:spAutoFit/>
          </a:bodyPr>
          <a:lstStyle/>
          <a:p>
            <a:pPr marL="0" indent="0" algn="just">
              <a:spcBef>
                <a:spcPts val="0"/>
              </a:spcBef>
              <a:buNone/>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xuôi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trên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nhờ</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59A9821B-D944-38E5-6A23-BDF8AD802E54}"/>
              </a:ext>
            </a:extLst>
          </p:cNvPr>
          <p:cNvSpPr txBox="1"/>
          <p:nvPr/>
        </p:nvSpPr>
        <p:spPr>
          <a:xfrm>
            <a:off x="359228" y="2666365"/>
            <a:ext cx="11005458" cy="954107"/>
          </a:xfrm>
          <a:prstGeom prst="rect">
            <a:avLst/>
          </a:prstGeom>
          <a:noFill/>
        </p:spPr>
        <p:txBody>
          <a:bodyPr wrap="square">
            <a:spAutoFit/>
          </a:bodyPr>
          <a:lstStyle/>
          <a:p>
            <a:pPr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endParaRPr lang="en-US" sz="2800" dirty="0">
              <a:latin typeface="Times New Roman" panose="02020603050405020304" pitchFamily="18" charset="0"/>
              <a:ea typeface="游明朝" panose="02020400000000000000" pitchFamily="18" charset="-128"/>
              <a:cs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3D208BC6-C246-A714-6B88-2D527B916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350" y="3672250"/>
            <a:ext cx="3911767" cy="3036168"/>
          </a:xfrm>
          <a:prstGeom prst="rect">
            <a:avLst/>
          </a:prstGeom>
        </p:spPr>
      </p:pic>
      <p:sp>
        <p:nvSpPr>
          <p:cNvPr id="10" name="Title 1">
            <a:extLst>
              <a:ext uri="{FF2B5EF4-FFF2-40B4-BE49-F238E27FC236}">
                <a16:creationId xmlns:a16="http://schemas.microsoft.com/office/drawing/2014/main" id="{AFC5FB2B-29A4-D106-BFE1-89CE2E306B73}"/>
              </a:ext>
            </a:extLst>
          </p:cNvPr>
          <p:cNvSpPr>
            <a:spLocks noGrp="1"/>
          </p:cNvSpPr>
          <p:nvPr>
            <p:ph type="title"/>
          </p:nvPr>
        </p:nvSpPr>
        <p:spPr>
          <a:xfrm>
            <a:off x="359228" y="149582"/>
            <a:ext cx="10515600" cy="1325563"/>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a:t>
            </a:r>
            <a:r>
              <a:rPr lang="en-US" sz="3600" b="1" dirty="0" err="1">
                <a:solidFill>
                  <a:srgbClr val="FF0000"/>
                </a:solidFill>
                <a:latin typeface="Times New Roman" panose="02020603050405020304" pitchFamily="18" charset="0"/>
                <a:cs typeface="Times New Roman" panose="02020603050405020304" pitchFamily="18" charset="0"/>
              </a:rPr>
              <a:t>Độ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dịch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tổng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hợp</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Vận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tổng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hợp</a:t>
            </a:r>
            <a:br>
              <a:rPr lang="en-US" sz="3600" dirty="0">
                <a:latin typeface="Times New Roman" panose="02020603050405020304" pitchFamily="18" charset="0"/>
                <a:cs typeface="Times New Roman" panose="02020603050405020304" pitchFamily="18" charset="0"/>
              </a:rPr>
            </a:br>
            <a:r>
              <a:rPr lang="en-US" sz="3600" b="1" dirty="0">
                <a:solidFill>
                  <a:srgbClr val="00B050"/>
                </a:solidFill>
                <a:latin typeface="Times New Roman" panose="02020603050405020304" pitchFamily="18" charset="0"/>
                <a:cs typeface="Times New Roman" panose="02020603050405020304" pitchFamily="18" charset="0"/>
              </a:rPr>
              <a:t>b. </a:t>
            </a:r>
            <a:r>
              <a:rPr lang="en-US" sz="3600" b="1" dirty="0" err="1">
                <a:solidFill>
                  <a:srgbClr val="00B050"/>
                </a:solidFill>
                <a:latin typeface="Times New Roman" panose="02020603050405020304" pitchFamily="18" charset="0"/>
                <a:cs typeface="Times New Roman" panose="02020603050405020304" pitchFamily="18" charset="0"/>
              </a:rPr>
              <a:t>Độ</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dịch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chuyển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tổng</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hợp</a:t>
            </a:r>
            <a:r>
              <a:rPr lang="en-US" sz="3600" b="1" dirty="0">
                <a:solidFill>
                  <a:srgbClr val="00B050"/>
                </a:solidFill>
                <a:latin typeface="Times New Roman" panose="02020603050405020304" pitchFamily="18" charset="0"/>
                <a:cs typeface="Times New Roman" panose="02020603050405020304" pitchFamily="18" charset="0"/>
              </a:rPr>
              <a:t> – </a:t>
            </a:r>
            <a:r>
              <a:rPr lang="en-US" sz="3600" b="1" dirty="0" err="1">
                <a:solidFill>
                  <a:srgbClr val="00B050"/>
                </a:solidFill>
                <a:latin typeface="Times New Roman" panose="02020603050405020304" pitchFamily="18" charset="0"/>
                <a:cs typeface="Times New Roman" panose="02020603050405020304" pitchFamily="18" charset="0"/>
              </a:rPr>
              <a:t>vận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tốc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tổng</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hợp</a:t>
            </a:r>
            <a:endParaRPr lang="en-US" sz="3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70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BF670FE7-4210-96A3-9134-AE18B4D0889E}"/>
              </a:ext>
            </a:extLst>
          </p:cNvPr>
          <p:cNvSpPr txBox="1">
            <a:spLocks noChangeArrowheads="1"/>
          </p:cNvSpPr>
          <p:nvPr/>
        </p:nvSpPr>
        <p:spPr bwMode="auto">
          <a:xfrm>
            <a:off x="4252162" y="1182908"/>
            <a:ext cx="3543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hợp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riêng</a:t>
            </a:r>
            <a:r>
              <a:rPr lang="en-US" altLang="en-US" sz="2800" dirty="0">
                <a:latin typeface="Times New Roman" panose="02020603050405020304" pitchFamily="18" charset="0"/>
                <a:cs typeface="Times New Roman" panose="02020603050405020304" pitchFamily="18" charset="0"/>
              </a:rPr>
              <a:t>:</a:t>
            </a:r>
          </a:p>
        </p:txBody>
      </p:sp>
      <p:sp>
        <p:nvSpPr>
          <p:cNvPr id="5" name="Text Box 5">
            <a:extLst>
              <a:ext uri="{FF2B5EF4-FFF2-40B4-BE49-F238E27FC236}">
                <a16:creationId xmlns:a16="http://schemas.microsoft.com/office/drawing/2014/main" id="{559EF4B6-1C3E-63FD-B21A-CFA6AFE67F74}"/>
              </a:ext>
            </a:extLst>
          </p:cNvPr>
          <p:cNvSpPr txBox="1">
            <a:spLocks noChangeArrowheads="1"/>
          </p:cNvSpPr>
          <p:nvPr/>
        </p:nvSpPr>
        <p:spPr bwMode="auto">
          <a:xfrm>
            <a:off x="554121" y="1719957"/>
            <a:ext cx="1152902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dirty="0">
                <a:latin typeface="Times New Roman" panose="02020603050405020304" pitchFamily="18" charset="0"/>
                <a:cs typeface="Times New Roman" panose="02020603050405020304" pitchFamily="18" charset="0"/>
              </a:rPr>
              <a:t>+ Khi </a:t>
            </a:r>
            <a:r>
              <a:rPr lang="en-US" altLang="en-US" sz="2800" dirty="0" err="1">
                <a:latin typeface="Times New Roman" panose="02020603050405020304" pitchFamily="18" charset="0"/>
                <a:cs typeface="Times New Roman" panose="02020603050405020304" pitchFamily="18" charset="0"/>
              </a:rPr>
              <a:t>vận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V</a:t>
            </a:r>
            <a:r>
              <a:rPr lang="en-US" altLang="en-US" sz="2800" baseline="-25000" dirty="0">
                <a:latin typeface="Times New Roman" panose="02020603050405020304" pitchFamily="18" charset="0"/>
                <a:cs typeface="Times New Roman" panose="02020603050405020304" pitchFamily="18" charset="0"/>
              </a:rPr>
              <a:t>12</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kéo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V</a:t>
            </a:r>
            <a:r>
              <a:rPr lang="en-US" altLang="en-US" sz="2800" baseline="-25000" dirty="0">
                <a:latin typeface="Times New Roman" panose="02020603050405020304" pitchFamily="18" charset="0"/>
                <a:cs typeface="Times New Roman" panose="02020603050405020304" pitchFamily="18" charset="0"/>
              </a:rPr>
              <a:t>23</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thuyền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xuôi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dòng</a:t>
            </a:r>
            <a:r>
              <a:rPr lang="en-US" altLang="en-US" sz="2800" dirty="0">
                <a:latin typeface="Times New Roman" panose="02020603050405020304" pitchFamily="18" charset="0"/>
                <a:cs typeface="Times New Roman" panose="02020603050405020304" pitchFamily="18" charset="0"/>
              </a:rPr>
              <a:t>): </a:t>
            </a:r>
          </a:p>
        </p:txBody>
      </p:sp>
      <p:grpSp>
        <p:nvGrpSpPr>
          <p:cNvPr id="6" name="Group 5">
            <a:extLst>
              <a:ext uri="{FF2B5EF4-FFF2-40B4-BE49-F238E27FC236}">
                <a16:creationId xmlns:a16="http://schemas.microsoft.com/office/drawing/2014/main" id="{1E272DBF-C067-6EB8-499A-ABF5E518E817}"/>
              </a:ext>
            </a:extLst>
          </p:cNvPr>
          <p:cNvGrpSpPr/>
          <p:nvPr/>
        </p:nvGrpSpPr>
        <p:grpSpPr>
          <a:xfrm>
            <a:off x="5957637" y="3566651"/>
            <a:ext cx="3028950" cy="552324"/>
            <a:chOff x="5105400" y="2057400"/>
            <a:chExt cx="4038600" cy="736431"/>
          </a:xfrm>
        </p:grpSpPr>
        <p:sp>
          <p:nvSpPr>
            <p:cNvPr id="7" name="Line 8">
              <a:extLst>
                <a:ext uri="{FF2B5EF4-FFF2-40B4-BE49-F238E27FC236}">
                  <a16:creationId xmlns:a16="http://schemas.microsoft.com/office/drawing/2014/main" id="{22223F12-756F-58C4-A6DB-CBFFD28F750E}"/>
                </a:ext>
              </a:extLst>
            </p:cNvPr>
            <p:cNvSpPr>
              <a:spLocks noChangeShapeType="1"/>
            </p:cNvSpPr>
            <p:nvPr/>
          </p:nvSpPr>
          <p:spPr bwMode="auto">
            <a:xfrm>
              <a:off x="5105400" y="2057400"/>
              <a:ext cx="3962400" cy="0"/>
            </a:xfrm>
            <a:prstGeom prst="line">
              <a:avLst/>
            </a:prstGeom>
            <a:noFill/>
            <a:ln w="5715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75">
                <a:latin typeface="Arial" panose="020B0604020202020204" pitchFamily="34" charset="0"/>
                <a:cs typeface="Arial" panose="020B0604020202020204" pitchFamily="34" charset="0"/>
              </a:endParaRPr>
            </a:p>
          </p:txBody>
        </p:sp>
        <p:sp>
          <p:nvSpPr>
            <p:cNvPr id="8" name="Text Box 11">
              <a:extLst>
                <a:ext uri="{FF2B5EF4-FFF2-40B4-BE49-F238E27FC236}">
                  <a16:creationId xmlns:a16="http://schemas.microsoft.com/office/drawing/2014/main" id="{93F7D1FC-F327-2BAC-B774-CB5EA1750300}"/>
                </a:ext>
              </a:extLst>
            </p:cNvPr>
            <p:cNvSpPr txBox="1">
              <a:spLocks noChangeArrowheads="1"/>
            </p:cNvSpPr>
            <p:nvPr/>
          </p:nvSpPr>
          <p:spPr bwMode="auto">
            <a:xfrm>
              <a:off x="8305800" y="2286001"/>
              <a:ext cx="838200" cy="50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75">
                  <a:solidFill>
                    <a:srgbClr val="0070C0"/>
                  </a:solidFill>
                  <a:cs typeface="Arial" panose="020B0604020202020204" pitchFamily="34" charset="0"/>
                </a:rPr>
                <a:t>V</a:t>
              </a:r>
              <a:r>
                <a:rPr lang="en-US" altLang="en-US" sz="1875" baseline="-25000">
                  <a:solidFill>
                    <a:srgbClr val="0070C0"/>
                  </a:solidFill>
                  <a:cs typeface="Arial" panose="020B0604020202020204" pitchFamily="34" charset="0"/>
                </a:rPr>
                <a:t>12</a:t>
              </a:r>
            </a:p>
          </p:txBody>
        </p:sp>
        <p:sp>
          <p:nvSpPr>
            <p:cNvPr id="9" name="Line 14">
              <a:extLst>
                <a:ext uri="{FF2B5EF4-FFF2-40B4-BE49-F238E27FC236}">
                  <a16:creationId xmlns:a16="http://schemas.microsoft.com/office/drawing/2014/main" id="{0FC0C338-F9E1-4023-B983-0631FCDEEFAB}"/>
                </a:ext>
              </a:extLst>
            </p:cNvPr>
            <p:cNvSpPr>
              <a:spLocks noChangeShapeType="1"/>
            </p:cNvSpPr>
            <p:nvPr/>
          </p:nvSpPr>
          <p:spPr bwMode="auto">
            <a:xfrm>
              <a:off x="8305800" y="2286000"/>
              <a:ext cx="381000" cy="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75">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25AE3763-93BC-042B-F55A-357E46175417}"/>
              </a:ext>
            </a:extLst>
          </p:cNvPr>
          <p:cNvGrpSpPr/>
          <p:nvPr/>
        </p:nvGrpSpPr>
        <p:grpSpPr>
          <a:xfrm>
            <a:off x="8872287" y="3566651"/>
            <a:ext cx="1257300" cy="495174"/>
            <a:chOff x="8991600" y="2057400"/>
            <a:chExt cx="1676400" cy="660231"/>
          </a:xfrm>
        </p:grpSpPr>
        <p:sp>
          <p:nvSpPr>
            <p:cNvPr id="11" name="Line 9">
              <a:extLst>
                <a:ext uri="{FF2B5EF4-FFF2-40B4-BE49-F238E27FC236}">
                  <a16:creationId xmlns:a16="http://schemas.microsoft.com/office/drawing/2014/main" id="{6A72E8AF-FD07-8485-546D-27BD7C819220}"/>
                </a:ext>
              </a:extLst>
            </p:cNvPr>
            <p:cNvSpPr>
              <a:spLocks noChangeShapeType="1"/>
            </p:cNvSpPr>
            <p:nvPr/>
          </p:nvSpPr>
          <p:spPr bwMode="auto">
            <a:xfrm>
              <a:off x="8991600" y="2057400"/>
              <a:ext cx="1295400" cy="0"/>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75">
                <a:latin typeface="Arial" panose="020B0604020202020204" pitchFamily="34" charset="0"/>
                <a:cs typeface="Arial" panose="020B0604020202020204" pitchFamily="34" charset="0"/>
              </a:endParaRPr>
            </a:p>
          </p:txBody>
        </p:sp>
        <p:sp>
          <p:nvSpPr>
            <p:cNvPr id="12" name="Text Box 12">
              <a:extLst>
                <a:ext uri="{FF2B5EF4-FFF2-40B4-BE49-F238E27FC236}">
                  <a16:creationId xmlns:a16="http://schemas.microsoft.com/office/drawing/2014/main" id="{B7930FCB-D80D-2F7C-7D44-4B2A2E3024A7}"/>
                </a:ext>
              </a:extLst>
            </p:cNvPr>
            <p:cNvSpPr txBox="1">
              <a:spLocks noChangeArrowheads="1"/>
            </p:cNvSpPr>
            <p:nvPr/>
          </p:nvSpPr>
          <p:spPr bwMode="auto">
            <a:xfrm>
              <a:off x="9677400" y="2209801"/>
              <a:ext cx="990600" cy="50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75">
                  <a:solidFill>
                    <a:srgbClr val="00B050"/>
                  </a:solidFill>
                  <a:cs typeface="Arial" panose="020B0604020202020204" pitchFamily="34" charset="0"/>
                </a:rPr>
                <a:t>V</a:t>
              </a:r>
              <a:r>
                <a:rPr lang="en-US" altLang="en-US" sz="1875" baseline="-25000">
                  <a:solidFill>
                    <a:srgbClr val="00B050"/>
                  </a:solidFill>
                  <a:cs typeface="Arial" panose="020B0604020202020204" pitchFamily="34" charset="0"/>
                </a:rPr>
                <a:t>23</a:t>
              </a:r>
            </a:p>
          </p:txBody>
        </p:sp>
        <p:sp>
          <p:nvSpPr>
            <p:cNvPr id="13" name="Line 15">
              <a:extLst>
                <a:ext uri="{FF2B5EF4-FFF2-40B4-BE49-F238E27FC236}">
                  <a16:creationId xmlns:a16="http://schemas.microsoft.com/office/drawing/2014/main" id="{9233FEA2-1645-4DAF-FE43-6B382C50952E}"/>
                </a:ext>
              </a:extLst>
            </p:cNvPr>
            <p:cNvSpPr>
              <a:spLocks noChangeShapeType="1"/>
            </p:cNvSpPr>
            <p:nvPr/>
          </p:nvSpPr>
          <p:spPr bwMode="auto">
            <a:xfrm>
              <a:off x="9677400" y="2209800"/>
              <a:ext cx="457200" cy="0"/>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75">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D4F99AEF-D0A1-C5EF-73B2-4E37761B9899}"/>
              </a:ext>
            </a:extLst>
          </p:cNvPr>
          <p:cNvGrpSpPr/>
          <p:nvPr/>
        </p:nvGrpSpPr>
        <p:grpSpPr>
          <a:xfrm>
            <a:off x="5957637" y="2938001"/>
            <a:ext cx="4114800" cy="514350"/>
            <a:chOff x="5105400" y="1219200"/>
            <a:chExt cx="5486400" cy="685800"/>
          </a:xfrm>
        </p:grpSpPr>
        <p:sp>
          <p:nvSpPr>
            <p:cNvPr id="15" name="Line 10">
              <a:extLst>
                <a:ext uri="{FF2B5EF4-FFF2-40B4-BE49-F238E27FC236}">
                  <a16:creationId xmlns:a16="http://schemas.microsoft.com/office/drawing/2014/main" id="{DAC67FEC-3D4A-A061-F24F-589B8ECD5791}"/>
                </a:ext>
              </a:extLst>
            </p:cNvPr>
            <p:cNvSpPr>
              <a:spLocks noChangeShapeType="1"/>
            </p:cNvSpPr>
            <p:nvPr/>
          </p:nvSpPr>
          <p:spPr bwMode="auto">
            <a:xfrm>
              <a:off x="5105400" y="1905000"/>
              <a:ext cx="5181600" cy="0"/>
            </a:xfrm>
            <a:prstGeom prst="line">
              <a:avLst/>
            </a:prstGeom>
            <a:noFill/>
            <a:ln w="571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75">
                <a:latin typeface="Arial" panose="020B0604020202020204" pitchFamily="34" charset="0"/>
                <a:cs typeface="Arial" panose="020B0604020202020204" pitchFamily="34" charset="0"/>
              </a:endParaRPr>
            </a:p>
          </p:txBody>
        </p:sp>
        <p:sp>
          <p:nvSpPr>
            <p:cNvPr id="16" name="Text Box 13">
              <a:extLst>
                <a:ext uri="{FF2B5EF4-FFF2-40B4-BE49-F238E27FC236}">
                  <a16:creationId xmlns:a16="http://schemas.microsoft.com/office/drawing/2014/main" id="{226D846C-F55F-85AC-09AE-29479CE97B4C}"/>
                </a:ext>
              </a:extLst>
            </p:cNvPr>
            <p:cNvSpPr txBox="1">
              <a:spLocks noChangeArrowheads="1"/>
            </p:cNvSpPr>
            <p:nvPr/>
          </p:nvSpPr>
          <p:spPr bwMode="auto">
            <a:xfrm>
              <a:off x="9677400" y="1219201"/>
              <a:ext cx="914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75">
                  <a:solidFill>
                    <a:srgbClr val="C00000"/>
                  </a:solidFill>
                  <a:cs typeface="Arial" panose="020B0604020202020204" pitchFamily="34" charset="0"/>
                </a:rPr>
                <a:t>V</a:t>
              </a:r>
              <a:r>
                <a:rPr lang="en-US" altLang="en-US" sz="1875" baseline="-25000">
                  <a:solidFill>
                    <a:srgbClr val="C00000"/>
                  </a:solidFill>
                  <a:cs typeface="Arial" panose="020B0604020202020204" pitchFamily="34" charset="0"/>
                </a:rPr>
                <a:t>13</a:t>
              </a:r>
            </a:p>
          </p:txBody>
        </p:sp>
        <p:sp>
          <p:nvSpPr>
            <p:cNvPr id="17" name="Line 16">
              <a:extLst>
                <a:ext uri="{FF2B5EF4-FFF2-40B4-BE49-F238E27FC236}">
                  <a16:creationId xmlns:a16="http://schemas.microsoft.com/office/drawing/2014/main" id="{07D61BBD-B618-AAC3-39E7-BFE1A9FACADC}"/>
                </a:ext>
              </a:extLst>
            </p:cNvPr>
            <p:cNvSpPr>
              <a:spLocks noChangeShapeType="1"/>
            </p:cNvSpPr>
            <p:nvPr/>
          </p:nvSpPr>
          <p:spPr bwMode="auto">
            <a:xfrm>
              <a:off x="9677400" y="1219200"/>
              <a:ext cx="381000" cy="0"/>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75">
                <a:latin typeface="Arial" panose="020B0604020202020204" pitchFamily="34" charset="0"/>
                <a:cs typeface="Arial" panose="020B0604020202020204" pitchFamily="34" charset="0"/>
              </a:endParaRPr>
            </a:p>
          </p:txBody>
        </p:sp>
      </p:grpSp>
      <p:sp>
        <p:nvSpPr>
          <p:cNvPr id="18" name="Text Box 17">
            <a:extLst>
              <a:ext uri="{FF2B5EF4-FFF2-40B4-BE49-F238E27FC236}">
                <a16:creationId xmlns:a16="http://schemas.microsoft.com/office/drawing/2014/main" id="{24F9BEF1-E525-34F2-3FF5-AD6EBA3407CE}"/>
              </a:ext>
            </a:extLst>
          </p:cNvPr>
          <p:cNvSpPr txBox="1">
            <a:spLocks noChangeArrowheads="1"/>
          </p:cNvSpPr>
          <p:nvPr/>
        </p:nvSpPr>
        <p:spPr bwMode="auto">
          <a:xfrm>
            <a:off x="662239" y="4050462"/>
            <a:ext cx="112031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just" eaLnBrk="1" hangingPunct="1">
              <a:spcBef>
                <a:spcPct val="50000"/>
              </a:spcBef>
              <a:buClrTx/>
              <a:buSzTx/>
              <a:buFontTx/>
              <a:buNone/>
            </a:pPr>
            <a:r>
              <a:rPr lang="en-US" altLang="en-US" sz="2800" dirty="0">
                <a:latin typeface="Times New Roman" panose="02020603050405020304" pitchFamily="18" charset="0"/>
                <a:cs typeface="Times New Roman" panose="02020603050405020304" pitchFamily="18" charset="0"/>
              </a:rPr>
              <a:t>+ Khi </a:t>
            </a:r>
            <a:r>
              <a:rPr lang="en-US" altLang="en-US" sz="2800" dirty="0" err="1">
                <a:latin typeface="Times New Roman" panose="02020603050405020304" pitchFamily="18" charset="0"/>
                <a:cs typeface="Times New Roman" panose="02020603050405020304" pitchFamily="18" charset="0"/>
              </a:rPr>
              <a:t>vận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V</a:t>
            </a:r>
            <a:r>
              <a:rPr lang="en-US" altLang="en-US" sz="2800" baseline="-25000" dirty="0">
                <a:latin typeface="Times New Roman" panose="02020603050405020304" pitchFamily="18" charset="0"/>
                <a:cs typeface="Times New Roman" panose="02020603050405020304" pitchFamily="18" charset="0"/>
              </a:rPr>
              <a:t>12</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kéo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V</a:t>
            </a:r>
            <a:r>
              <a:rPr lang="en-US" altLang="en-US" sz="2800" baseline="-25000" dirty="0">
                <a:latin typeface="Times New Roman" panose="02020603050405020304" pitchFamily="18" charset="0"/>
                <a:cs typeface="Times New Roman" panose="02020603050405020304" pitchFamily="18" charset="0"/>
              </a:rPr>
              <a:t>23</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thuyền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dòng</a:t>
            </a:r>
            <a:r>
              <a:rPr lang="en-US" altLang="en-US" sz="2800" dirty="0">
                <a:latin typeface="Times New Roman" panose="02020603050405020304" pitchFamily="18" charset="0"/>
                <a:cs typeface="Times New Roman" panose="02020603050405020304" pitchFamily="18" charset="0"/>
              </a:rPr>
              <a:t>):</a:t>
            </a:r>
          </a:p>
        </p:txBody>
      </p:sp>
      <p:grpSp>
        <p:nvGrpSpPr>
          <p:cNvPr id="19" name="Group 18">
            <a:extLst>
              <a:ext uri="{FF2B5EF4-FFF2-40B4-BE49-F238E27FC236}">
                <a16:creationId xmlns:a16="http://schemas.microsoft.com/office/drawing/2014/main" id="{E1D98788-5864-E283-5534-1E2986198EAC}"/>
              </a:ext>
            </a:extLst>
          </p:cNvPr>
          <p:cNvGrpSpPr/>
          <p:nvPr/>
        </p:nvGrpSpPr>
        <p:grpSpPr>
          <a:xfrm>
            <a:off x="6014788" y="4786676"/>
            <a:ext cx="3110163" cy="1146433"/>
            <a:chOff x="5257800" y="4363640"/>
            <a:chExt cx="4146884" cy="1528576"/>
          </a:xfrm>
        </p:grpSpPr>
        <p:grpSp>
          <p:nvGrpSpPr>
            <p:cNvPr id="20" name="Group 19">
              <a:extLst>
                <a:ext uri="{FF2B5EF4-FFF2-40B4-BE49-F238E27FC236}">
                  <a16:creationId xmlns:a16="http://schemas.microsoft.com/office/drawing/2014/main" id="{1B97FE0E-731F-5B22-24F2-F18B8CFFE592}"/>
                </a:ext>
              </a:extLst>
            </p:cNvPr>
            <p:cNvGrpSpPr/>
            <p:nvPr/>
          </p:nvGrpSpPr>
          <p:grpSpPr>
            <a:xfrm>
              <a:off x="5257800" y="4363640"/>
              <a:ext cx="4146884" cy="604936"/>
              <a:chOff x="5257800" y="4363640"/>
              <a:chExt cx="4146884" cy="604936"/>
            </a:xfrm>
          </p:grpSpPr>
          <p:sp>
            <p:nvSpPr>
              <p:cNvPr id="29" name="Line 25">
                <a:extLst>
                  <a:ext uri="{FF2B5EF4-FFF2-40B4-BE49-F238E27FC236}">
                    <a16:creationId xmlns:a16="http://schemas.microsoft.com/office/drawing/2014/main" id="{077E5F95-E326-1DEE-A9C3-D5E7BFFFB42B}"/>
                  </a:ext>
                </a:extLst>
              </p:cNvPr>
              <p:cNvSpPr>
                <a:spLocks noChangeShapeType="1"/>
              </p:cNvSpPr>
              <p:nvPr/>
            </p:nvSpPr>
            <p:spPr bwMode="auto">
              <a:xfrm flipV="1">
                <a:off x="5257800" y="4968576"/>
                <a:ext cx="3962400" cy="0"/>
              </a:xfrm>
              <a:prstGeom prst="line">
                <a:avLst/>
              </a:prstGeom>
              <a:noFill/>
              <a:ln w="5715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75">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F9E23169-65E7-72D7-7E27-0679825E5BEA}"/>
                  </a:ext>
                </a:extLst>
              </p:cNvPr>
              <p:cNvGrpSpPr/>
              <p:nvPr/>
            </p:nvGrpSpPr>
            <p:grpSpPr>
              <a:xfrm>
                <a:off x="8566484" y="4363640"/>
                <a:ext cx="838200" cy="507830"/>
                <a:chOff x="9677400" y="4491522"/>
                <a:chExt cx="838200" cy="507830"/>
              </a:xfrm>
            </p:grpSpPr>
            <p:sp>
              <p:nvSpPr>
                <p:cNvPr id="31" name="Text Box 27">
                  <a:extLst>
                    <a:ext uri="{FF2B5EF4-FFF2-40B4-BE49-F238E27FC236}">
                      <a16:creationId xmlns:a16="http://schemas.microsoft.com/office/drawing/2014/main" id="{81E96E37-7A18-143C-645F-E081CC45DFAF}"/>
                    </a:ext>
                  </a:extLst>
                </p:cNvPr>
                <p:cNvSpPr txBox="1">
                  <a:spLocks noChangeArrowheads="1"/>
                </p:cNvSpPr>
                <p:nvPr/>
              </p:nvSpPr>
              <p:spPr bwMode="auto">
                <a:xfrm>
                  <a:off x="9677400" y="4491522"/>
                  <a:ext cx="838200" cy="50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75">
                      <a:solidFill>
                        <a:srgbClr val="0070C0"/>
                      </a:solidFill>
                      <a:cs typeface="Arial" panose="020B0604020202020204" pitchFamily="34" charset="0"/>
                    </a:rPr>
                    <a:t>V</a:t>
                  </a:r>
                  <a:r>
                    <a:rPr lang="en-US" altLang="en-US" sz="1875" baseline="-25000">
                      <a:solidFill>
                        <a:srgbClr val="0070C0"/>
                      </a:solidFill>
                      <a:cs typeface="Arial" panose="020B0604020202020204" pitchFamily="34" charset="0"/>
                    </a:rPr>
                    <a:t>12</a:t>
                  </a:r>
                </a:p>
              </p:txBody>
            </p:sp>
            <p:sp>
              <p:nvSpPr>
                <p:cNvPr id="32" name="Line 29">
                  <a:extLst>
                    <a:ext uri="{FF2B5EF4-FFF2-40B4-BE49-F238E27FC236}">
                      <a16:creationId xmlns:a16="http://schemas.microsoft.com/office/drawing/2014/main" id="{140466C6-3EBD-F40C-DCEC-B6636801399E}"/>
                    </a:ext>
                  </a:extLst>
                </p:cNvPr>
                <p:cNvSpPr>
                  <a:spLocks noChangeShapeType="1"/>
                </p:cNvSpPr>
                <p:nvPr/>
              </p:nvSpPr>
              <p:spPr bwMode="auto">
                <a:xfrm>
                  <a:off x="9753600" y="4491522"/>
                  <a:ext cx="381000" cy="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75">
                    <a:latin typeface="Arial" panose="020B0604020202020204" pitchFamily="34" charset="0"/>
                    <a:cs typeface="Arial" panose="020B0604020202020204" pitchFamily="34" charset="0"/>
                  </a:endParaRPr>
                </a:p>
              </p:txBody>
            </p:sp>
          </p:grpSp>
        </p:grpSp>
        <p:grpSp>
          <p:nvGrpSpPr>
            <p:cNvPr id="21" name="Group 20">
              <a:extLst>
                <a:ext uri="{FF2B5EF4-FFF2-40B4-BE49-F238E27FC236}">
                  <a16:creationId xmlns:a16="http://schemas.microsoft.com/office/drawing/2014/main" id="{96F2B520-E9FC-050D-0C5A-D8CD2551B89A}"/>
                </a:ext>
              </a:extLst>
            </p:cNvPr>
            <p:cNvGrpSpPr/>
            <p:nvPr/>
          </p:nvGrpSpPr>
          <p:grpSpPr>
            <a:xfrm>
              <a:off x="5269832" y="5171671"/>
              <a:ext cx="3035969" cy="681100"/>
              <a:chOff x="5269832" y="5171671"/>
              <a:chExt cx="3035969" cy="681100"/>
            </a:xfrm>
          </p:grpSpPr>
          <p:sp>
            <p:nvSpPr>
              <p:cNvPr id="26" name="Line 26">
                <a:extLst>
                  <a:ext uri="{FF2B5EF4-FFF2-40B4-BE49-F238E27FC236}">
                    <a16:creationId xmlns:a16="http://schemas.microsoft.com/office/drawing/2014/main" id="{7901256B-5ADE-0BBB-760E-D8D6AF14082E}"/>
                  </a:ext>
                </a:extLst>
              </p:cNvPr>
              <p:cNvSpPr>
                <a:spLocks noChangeShapeType="1"/>
              </p:cNvSpPr>
              <p:nvPr/>
            </p:nvSpPr>
            <p:spPr bwMode="auto">
              <a:xfrm flipV="1">
                <a:off x="5269832" y="5171671"/>
                <a:ext cx="2667000" cy="20581"/>
              </a:xfrm>
              <a:prstGeom prst="line">
                <a:avLst/>
              </a:prstGeom>
              <a:noFill/>
              <a:ln w="571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75">
                  <a:latin typeface="Arial" panose="020B0604020202020204" pitchFamily="34" charset="0"/>
                  <a:cs typeface="Arial" panose="020B0604020202020204" pitchFamily="34" charset="0"/>
                </a:endParaRPr>
              </a:p>
            </p:txBody>
          </p:sp>
          <p:sp>
            <p:nvSpPr>
              <p:cNvPr id="27" name="Text Box 28">
                <a:extLst>
                  <a:ext uri="{FF2B5EF4-FFF2-40B4-BE49-F238E27FC236}">
                    <a16:creationId xmlns:a16="http://schemas.microsoft.com/office/drawing/2014/main" id="{01A7E66D-56B1-8B5E-CD53-2069B3C9A19D}"/>
                  </a:ext>
                </a:extLst>
              </p:cNvPr>
              <p:cNvSpPr txBox="1">
                <a:spLocks noChangeArrowheads="1"/>
              </p:cNvSpPr>
              <p:nvPr/>
            </p:nvSpPr>
            <p:spPr bwMode="auto">
              <a:xfrm>
                <a:off x="7391401" y="5344940"/>
                <a:ext cx="914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75">
                    <a:solidFill>
                      <a:srgbClr val="C00000"/>
                    </a:solidFill>
                    <a:cs typeface="Arial" panose="020B0604020202020204" pitchFamily="34" charset="0"/>
                  </a:rPr>
                  <a:t>V</a:t>
                </a:r>
                <a:r>
                  <a:rPr lang="en-US" altLang="en-US" sz="1875" baseline="-25000">
                    <a:solidFill>
                      <a:srgbClr val="C00000"/>
                    </a:solidFill>
                    <a:cs typeface="Arial" panose="020B0604020202020204" pitchFamily="34" charset="0"/>
                  </a:rPr>
                  <a:t>13</a:t>
                </a:r>
                <a:endParaRPr lang="en-US" altLang="en-US" sz="1875" baseline="-25000" dirty="0">
                  <a:solidFill>
                    <a:srgbClr val="C00000"/>
                  </a:solidFill>
                  <a:cs typeface="Arial" panose="020B0604020202020204" pitchFamily="34" charset="0"/>
                </a:endParaRPr>
              </a:p>
            </p:txBody>
          </p:sp>
          <p:sp>
            <p:nvSpPr>
              <p:cNvPr id="28" name="Line 30">
                <a:extLst>
                  <a:ext uri="{FF2B5EF4-FFF2-40B4-BE49-F238E27FC236}">
                    <a16:creationId xmlns:a16="http://schemas.microsoft.com/office/drawing/2014/main" id="{EABFF86D-CD3B-C473-2271-1117FBAE2589}"/>
                  </a:ext>
                </a:extLst>
              </p:cNvPr>
              <p:cNvSpPr>
                <a:spLocks noChangeShapeType="1"/>
              </p:cNvSpPr>
              <p:nvPr/>
            </p:nvSpPr>
            <p:spPr bwMode="auto">
              <a:xfrm>
                <a:off x="7391400" y="5347864"/>
                <a:ext cx="381000" cy="0"/>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75">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3EB68F71-E67B-18D9-9D9D-067CE5104E1F}"/>
                </a:ext>
              </a:extLst>
            </p:cNvPr>
            <p:cNvGrpSpPr/>
            <p:nvPr/>
          </p:nvGrpSpPr>
          <p:grpSpPr>
            <a:xfrm>
              <a:off x="7886700" y="5132562"/>
              <a:ext cx="1295400" cy="759654"/>
              <a:chOff x="7886700" y="5132562"/>
              <a:chExt cx="1295400" cy="759654"/>
            </a:xfrm>
          </p:grpSpPr>
          <p:sp>
            <p:nvSpPr>
              <p:cNvPr id="23" name="Line 32">
                <a:extLst>
                  <a:ext uri="{FF2B5EF4-FFF2-40B4-BE49-F238E27FC236}">
                    <a16:creationId xmlns:a16="http://schemas.microsoft.com/office/drawing/2014/main" id="{D9485E98-81C3-4DCE-3646-D3B50CF94BFC}"/>
                  </a:ext>
                </a:extLst>
              </p:cNvPr>
              <p:cNvSpPr>
                <a:spLocks noChangeShapeType="1"/>
              </p:cNvSpPr>
              <p:nvPr/>
            </p:nvSpPr>
            <p:spPr bwMode="auto">
              <a:xfrm flipH="1" flipV="1">
                <a:off x="7886700" y="5132562"/>
                <a:ext cx="1257300" cy="9285"/>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75">
                  <a:latin typeface="Arial" panose="020B0604020202020204" pitchFamily="34" charset="0"/>
                  <a:cs typeface="Arial" panose="020B0604020202020204" pitchFamily="34" charset="0"/>
                </a:endParaRPr>
              </a:p>
            </p:txBody>
          </p:sp>
          <p:sp>
            <p:nvSpPr>
              <p:cNvPr id="24" name="Text Box 33">
                <a:extLst>
                  <a:ext uri="{FF2B5EF4-FFF2-40B4-BE49-F238E27FC236}">
                    <a16:creationId xmlns:a16="http://schemas.microsoft.com/office/drawing/2014/main" id="{57CD7990-7C69-0564-8DD3-85AC6A67BA72}"/>
                  </a:ext>
                </a:extLst>
              </p:cNvPr>
              <p:cNvSpPr txBox="1">
                <a:spLocks noChangeArrowheads="1"/>
              </p:cNvSpPr>
              <p:nvPr/>
            </p:nvSpPr>
            <p:spPr bwMode="auto">
              <a:xfrm>
                <a:off x="8191500" y="5384385"/>
                <a:ext cx="9906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75">
                    <a:solidFill>
                      <a:srgbClr val="00B050"/>
                    </a:solidFill>
                    <a:cs typeface="Arial" panose="020B0604020202020204" pitchFamily="34" charset="0"/>
                  </a:rPr>
                  <a:t>V</a:t>
                </a:r>
                <a:r>
                  <a:rPr lang="en-US" altLang="en-US" sz="1875" baseline="-25000">
                    <a:solidFill>
                      <a:srgbClr val="00B050"/>
                    </a:solidFill>
                    <a:cs typeface="Arial" panose="020B0604020202020204" pitchFamily="34" charset="0"/>
                  </a:rPr>
                  <a:t>23</a:t>
                </a:r>
                <a:endParaRPr lang="en-US" altLang="en-US" sz="1875" baseline="-25000" dirty="0">
                  <a:solidFill>
                    <a:srgbClr val="00B050"/>
                  </a:solidFill>
                  <a:cs typeface="Arial" panose="020B0604020202020204" pitchFamily="34" charset="0"/>
                </a:endParaRPr>
              </a:p>
            </p:txBody>
          </p:sp>
          <p:sp>
            <p:nvSpPr>
              <p:cNvPr id="25" name="Line 34">
                <a:extLst>
                  <a:ext uri="{FF2B5EF4-FFF2-40B4-BE49-F238E27FC236}">
                    <a16:creationId xmlns:a16="http://schemas.microsoft.com/office/drawing/2014/main" id="{AEA7D54C-27F8-5A37-7A50-72F24EDC8CC7}"/>
                  </a:ext>
                </a:extLst>
              </p:cNvPr>
              <p:cNvSpPr>
                <a:spLocks noChangeShapeType="1"/>
              </p:cNvSpPr>
              <p:nvPr/>
            </p:nvSpPr>
            <p:spPr bwMode="auto">
              <a:xfrm>
                <a:off x="8132545" y="5344941"/>
                <a:ext cx="457200" cy="0"/>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75">
                  <a:latin typeface="Arial" panose="020B0604020202020204" pitchFamily="34" charset="0"/>
                  <a:cs typeface="Arial" panose="020B0604020202020204" pitchFamily="34" charset="0"/>
                </a:endParaRPr>
              </a:p>
            </p:txBody>
          </p:sp>
        </p:grpSp>
      </p:grpSp>
      <p:sp>
        <p:nvSpPr>
          <p:cNvPr id="33" name="Text Box 35">
            <a:extLst>
              <a:ext uri="{FF2B5EF4-FFF2-40B4-BE49-F238E27FC236}">
                <a16:creationId xmlns:a16="http://schemas.microsoft.com/office/drawing/2014/main" id="{4D96AF91-3973-4423-5711-B93CDEE7D62C}"/>
              </a:ext>
            </a:extLst>
          </p:cNvPr>
          <p:cNvSpPr txBox="1">
            <a:spLocks noChangeArrowheads="1"/>
          </p:cNvSpPr>
          <p:nvPr/>
        </p:nvSpPr>
        <p:spPr bwMode="auto">
          <a:xfrm>
            <a:off x="458905" y="2930979"/>
            <a:ext cx="4229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800" dirty="0" err="1">
                <a:latin typeface="Times New Roman" panose="02020603050405020304" pitchFamily="18" charset="0"/>
                <a:cs typeface="Times New Roman" panose="02020603050405020304" pitchFamily="18" charset="0"/>
              </a:rPr>
              <a:t>Độ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V</a:t>
            </a:r>
            <a:r>
              <a:rPr lang="en-US" altLang="en-US" sz="2800" baseline="-25000" dirty="0">
                <a:latin typeface="Times New Roman" panose="02020603050405020304" pitchFamily="18" charset="0"/>
                <a:cs typeface="Times New Roman" panose="02020603050405020304" pitchFamily="18" charset="0"/>
              </a:rPr>
              <a:t>13</a:t>
            </a:r>
            <a:r>
              <a:rPr lang="en-US" altLang="en-US" sz="2800" dirty="0">
                <a:latin typeface="Times New Roman" panose="02020603050405020304" pitchFamily="18" charset="0"/>
                <a:cs typeface="Times New Roman" panose="02020603050405020304" pitchFamily="18" charset="0"/>
              </a:rPr>
              <a:t> = V</a:t>
            </a:r>
            <a:r>
              <a:rPr lang="en-US" altLang="en-US" sz="2800" baseline="-25000" dirty="0">
                <a:latin typeface="Times New Roman" panose="02020603050405020304" pitchFamily="18" charset="0"/>
                <a:cs typeface="Times New Roman" panose="02020603050405020304" pitchFamily="18" charset="0"/>
              </a:rPr>
              <a:t>12</a:t>
            </a:r>
            <a:r>
              <a:rPr lang="en-US" altLang="en-US" sz="2800" dirty="0">
                <a:latin typeface="Times New Roman" panose="02020603050405020304" pitchFamily="18" charset="0"/>
                <a:cs typeface="Times New Roman" panose="02020603050405020304" pitchFamily="18" charset="0"/>
              </a:rPr>
              <a:t> + V</a:t>
            </a:r>
            <a:r>
              <a:rPr lang="en-US" altLang="en-US" sz="2800" baseline="-25000" dirty="0">
                <a:latin typeface="Times New Roman" panose="02020603050405020304" pitchFamily="18" charset="0"/>
                <a:cs typeface="Times New Roman" panose="02020603050405020304" pitchFamily="18" charset="0"/>
              </a:rPr>
              <a:t>23</a:t>
            </a:r>
            <a:endParaRPr lang="en-US" altLang="en-US" sz="2800" dirty="0">
              <a:latin typeface="Times New Roman" panose="02020603050405020304" pitchFamily="18" charset="0"/>
              <a:cs typeface="Times New Roman" panose="02020603050405020304" pitchFamily="18" charset="0"/>
            </a:endParaRPr>
          </a:p>
        </p:txBody>
      </p:sp>
      <p:sp>
        <p:nvSpPr>
          <p:cNvPr id="34" name="Text Box 36">
            <a:extLst>
              <a:ext uri="{FF2B5EF4-FFF2-40B4-BE49-F238E27FC236}">
                <a16:creationId xmlns:a16="http://schemas.microsoft.com/office/drawing/2014/main" id="{3A9AD1EA-1D08-CA61-4932-4B85881A67EF}"/>
              </a:ext>
            </a:extLst>
          </p:cNvPr>
          <p:cNvSpPr txBox="1">
            <a:spLocks noChangeArrowheads="1"/>
          </p:cNvSpPr>
          <p:nvPr/>
        </p:nvSpPr>
        <p:spPr bwMode="auto">
          <a:xfrm>
            <a:off x="458905" y="5177305"/>
            <a:ext cx="4229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800" dirty="0" err="1">
                <a:latin typeface="Times New Roman" panose="02020603050405020304" pitchFamily="18" charset="0"/>
                <a:cs typeface="Times New Roman" panose="02020603050405020304" pitchFamily="18" charset="0"/>
              </a:rPr>
              <a:t>Độ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V</a:t>
            </a:r>
            <a:r>
              <a:rPr lang="en-US" altLang="en-US" sz="2800" baseline="-25000" dirty="0">
                <a:latin typeface="Times New Roman" panose="02020603050405020304" pitchFamily="18" charset="0"/>
                <a:cs typeface="Times New Roman" panose="02020603050405020304" pitchFamily="18" charset="0"/>
              </a:rPr>
              <a:t>13</a:t>
            </a:r>
            <a:r>
              <a:rPr lang="en-US" altLang="en-US" sz="2800" dirty="0">
                <a:latin typeface="Times New Roman" panose="02020603050405020304" pitchFamily="18" charset="0"/>
                <a:cs typeface="Times New Roman" panose="02020603050405020304" pitchFamily="18" charset="0"/>
              </a:rPr>
              <a:t> = |V</a:t>
            </a:r>
            <a:r>
              <a:rPr lang="en-US" altLang="en-US" sz="2800" baseline="-25000" dirty="0">
                <a:latin typeface="Times New Roman" panose="02020603050405020304" pitchFamily="18" charset="0"/>
                <a:cs typeface="Times New Roman" panose="02020603050405020304" pitchFamily="18" charset="0"/>
              </a:rPr>
              <a:t>12</a:t>
            </a:r>
            <a:r>
              <a:rPr lang="en-US" altLang="en-US" sz="2800" dirty="0">
                <a:latin typeface="Times New Roman" panose="02020603050405020304" pitchFamily="18" charset="0"/>
                <a:cs typeface="Times New Roman" panose="02020603050405020304" pitchFamily="18" charset="0"/>
              </a:rPr>
              <a:t>- V</a:t>
            </a:r>
            <a:r>
              <a:rPr lang="en-US" altLang="en-US" sz="2800" baseline="-25000" dirty="0">
                <a:latin typeface="Times New Roman" panose="02020603050405020304" pitchFamily="18" charset="0"/>
                <a:cs typeface="Times New Roman" panose="02020603050405020304" pitchFamily="18" charset="0"/>
              </a:rPr>
              <a:t>23</a:t>
            </a:r>
            <a:r>
              <a:rPr lang="en-US" altLang="en-US" sz="2800" dirty="0">
                <a:latin typeface="Times New Roman" panose="02020603050405020304" pitchFamily="18" charset="0"/>
                <a:cs typeface="Times New Roman" panose="02020603050405020304" pitchFamily="18" charset="0"/>
              </a:rPr>
              <a:t>|</a:t>
            </a:r>
          </a:p>
        </p:txBody>
      </p:sp>
      <p:sp>
        <p:nvSpPr>
          <p:cNvPr id="35" name="TextBox 34">
            <a:extLst>
              <a:ext uri="{FF2B5EF4-FFF2-40B4-BE49-F238E27FC236}">
                <a16:creationId xmlns:a16="http://schemas.microsoft.com/office/drawing/2014/main" id="{FB579E5E-9ECE-C277-04E1-64D8B2B41C12}"/>
              </a:ext>
            </a:extLst>
          </p:cNvPr>
          <p:cNvSpPr txBox="1"/>
          <p:nvPr/>
        </p:nvSpPr>
        <p:spPr>
          <a:xfrm>
            <a:off x="558274" y="321191"/>
            <a:ext cx="4581525" cy="522259"/>
          </a:xfrm>
          <a:prstGeom prst="rect">
            <a:avLst/>
          </a:prstGeom>
          <a:noFill/>
        </p:spPr>
        <p:txBody>
          <a:bodyPr wrap="square">
            <a:spAutoFit/>
          </a:bodyPr>
          <a:lstStyle/>
          <a:p>
            <a:pPr>
              <a:lnSpc>
                <a:spcPct val="107000"/>
              </a:lnSpc>
              <a:spcAft>
                <a:spcPts val="375"/>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游明朝" panose="02020400000000000000" pitchFamily="18" charset="-128"/>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1325A377-855C-883C-F6C9-DDCAAE786344}"/>
                  </a:ext>
                </a:extLst>
              </p:cNvPr>
              <p:cNvSpPr txBox="1"/>
              <p:nvPr/>
            </p:nvSpPr>
            <p:spPr>
              <a:xfrm>
                <a:off x="3935735" y="462577"/>
                <a:ext cx="3116467" cy="523220"/>
              </a:xfrm>
              <a:prstGeom prst="rect">
                <a:avLst/>
              </a:prstGeom>
              <a:noFill/>
            </p:spPr>
            <p:txBody>
              <a:bodyPr wrap="square" rtlCol="0">
                <a:spAutoFit/>
              </a:bodyPr>
              <a:lstStyle/>
              <a:p>
                <a14:m>
                  <m:oMath xmlns:m="http://schemas.openxmlformats.org/officeDocument/2006/math">
                    <m:acc>
                      <m:accPr>
                        <m:chr m:val="⃗"/>
                        <m:ctrlPr>
                          <a:rPr lang="en-US" sz="2800" b="1" i="1">
                            <a:solidFill>
                              <a:srgbClr val="FF0000"/>
                            </a:solidFill>
                            <a:latin typeface="Cambria Math" panose="02040503050406030204" pitchFamily="18" charset="0"/>
                          </a:rPr>
                        </m:ctrlPr>
                      </m:accPr>
                      <m:e>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𝒗</m:t>
                            </m:r>
                          </m:e>
                          <m:sub>
                            <m:r>
                              <a:rPr lang="en-US" sz="2800" b="1" i="1">
                                <a:solidFill>
                                  <a:srgbClr val="FF0000"/>
                                </a:solidFill>
                                <a:latin typeface="Cambria Math" panose="02040503050406030204" pitchFamily="18" charset="0"/>
                              </a:rPr>
                              <m:t>𝟏𝟑</m:t>
                            </m:r>
                          </m:sub>
                        </m:sSub>
                      </m:e>
                    </m:acc>
                  </m:oMath>
                </a14:m>
                <a:r>
                  <a:rPr lang="en-US" sz="2800" b="1" dirty="0">
                    <a:solidFill>
                      <a:srgbClr val="FF0000"/>
                    </a:solidFill>
                  </a:rPr>
                  <a:t> = </a:t>
                </a:r>
                <a14:m>
                  <m:oMath xmlns:m="http://schemas.openxmlformats.org/officeDocument/2006/math">
                    <m:acc>
                      <m:accPr>
                        <m:chr m:val="⃗"/>
                        <m:ctrlPr>
                          <a:rPr lang="en-US" sz="2800" b="1" i="1">
                            <a:solidFill>
                              <a:srgbClr val="FFC000"/>
                            </a:solidFill>
                            <a:latin typeface="Cambria Math" panose="02040503050406030204" pitchFamily="18" charset="0"/>
                          </a:rPr>
                        </m:ctrlPr>
                      </m:accPr>
                      <m:e>
                        <m:sSub>
                          <m:sSubPr>
                            <m:ctrlPr>
                              <a:rPr lang="en-US" sz="2800" b="1" i="1">
                                <a:solidFill>
                                  <a:srgbClr val="FFC000"/>
                                </a:solidFill>
                                <a:latin typeface="Cambria Math" panose="02040503050406030204" pitchFamily="18" charset="0"/>
                              </a:rPr>
                            </m:ctrlPr>
                          </m:sSubPr>
                          <m:e>
                            <m:r>
                              <a:rPr lang="en-US" sz="2800" b="1" i="1">
                                <a:solidFill>
                                  <a:srgbClr val="FFC000"/>
                                </a:solidFill>
                                <a:latin typeface="Cambria Math" panose="02040503050406030204" pitchFamily="18" charset="0"/>
                              </a:rPr>
                              <m:t>𝒗</m:t>
                            </m:r>
                          </m:e>
                          <m:sub>
                            <m:r>
                              <a:rPr lang="en-US" sz="2800" b="1" i="1">
                                <a:solidFill>
                                  <a:srgbClr val="FFC000"/>
                                </a:solidFill>
                                <a:latin typeface="Cambria Math" panose="02040503050406030204" pitchFamily="18" charset="0"/>
                              </a:rPr>
                              <m:t>𝟏𝟐</m:t>
                            </m:r>
                          </m:sub>
                        </m:sSub>
                      </m:e>
                    </m:acc>
                    <m:r>
                      <a:rPr lang="en-US" sz="2800" b="1" i="1">
                        <a:solidFill>
                          <a:srgbClr val="FFC000"/>
                        </a:solidFill>
                        <a:latin typeface="Cambria Math" panose="02040503050406030204" pitchFamily="18" charset="0"/>
                      </a:rPr>
                      <m:t>+</m:t>
                    </m:r>
                    <m:acc>
                      <m:accPr>
                        <m:chr m:val="⃗"/>
                        <m:ctrlPr>
                          <a:rPr lang="en-US" sz="2800" b="1" i="1">
                            <a:solidFill>
                              <a:srgbClr val="00B050"/>
                            </a:solidFill>
                            <a:latin typeface="Cambria Math" panose="02040503050406030204" pitchFamily="18" charset="0"/>
                          </a:rPr>
                        </m:ctrlPr>
                      </m:accPr>
                      <m:e>
                        <m:sSub>
                          <m:sSubPr>
                            <m:ctrlPr>
                              <a:rPr lang="en-US" sz="2800" b="1" i="1">
                                <a:solidFill>
                                  <a:srgbClr val="00B050"/>
                                </a:solidFill>
                                <a:latin typeface="Cambria Math" panose="02040503050406030204" pitchFamily="18" charset="0"/>
                              </a:rPr>
                            </m:ctrlPr>
                          </m:sSubPr>
                          <m:e>
                            <m:r>
                              <a:rPr lang="en-US" sz="2800" b="1" i="1">
                                <a:solidFill>
                                  <a:srgbClr val="00B050"/>
                                </a:solidFill>
                                <a:latin typeface="Cambria Math" panose="02040503050406030204" pitchFamily="18" charset="0"/>
                              </a:rPr>
                              <m:t>𝒗</m:t>
                            </m:r>
                          </m:e>
                          <m:sub>
                            <m:r>
                              <a:rPr lang="en-US" sz="2800" b="1" i="1">
                                <a:solidFill>
                                  <a:srgbClr val="00B050"/>
                                </a:solidFill>
                                <a:latin typeface="Cambria Math" panose="02040503050406030204" pitchFamily="18" charset="0"/>
                              </a:rPr>
                              <m:t>𝟐𝟑</m:t>
                            </m:r>
                          </m:sub>
                        </m:sSub>
                      </m:e>
                    </m:acc>
                  </m:oMath>
                </a14:m>
                <a:endParaRPr lang="en-US" sz="2800" b="1" dirty="0">
                  <a:solidFill>
                    <a:srgbClr val="00B050"/>
                  </a:solidFill>
                </a:endParaRPr>
              </a:p>
            </p:txBody>
          </p:sp>
        </mc:Choice>
        <mc:Fallback>
          <p:sp>
            <p:nvSpPr>
              <p:cNvPr id="36" name="TextBox 35">
                <a:extLst>
                  <a:ext uri="{FF2B5EF4-FFF2-40B4-BE49-F238E27FC236}">
                    <a16:creationId xmlns:a16="http://schemas.microsoft.com/office/drawing/2014/main" id="{1325A377-855C-883C-F6C9-DDCAAE786344}"/>
                  </a:ext>
                </a:extLst>
              </p:cNvPr>
              <p:cNvSpPr txBox="1">
                <a:spLocks noRot="1" noChangeAspect="1" noMove="1" noResize="1" noEditPoints="1" noAdjustHandles="1" noChangeArrowheads="1" noChangeShapeType="1" noTextEdit="1"/>
              </p:cNvSpPr>
              <p:nvPr/>
            </p:nvSpPr>
            <p:spPr>
              <a:xfrm>
                <a:off x="3935735" y="462577"/>
                <a:ext cx="3116467" cy="523220"/>
              </a:xfrm>
              <a:prstGeom prst="rect">
                <a:avLst/>
              </a:prstGeom>
              <a:blipFill>
                <a:blip r:embed="rId2"/>
                <a:stretch>
                  <a:fillRect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280941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8" grpId="0"/>
      <p:bldP spid="33" grpId="0"/>
      <p:bldP spid="3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65</TotalTime>
  <Words>1146</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Times New Roman</vt:lpstr>
      <vt:lpstr>Office Theme</vt:lpstr>
      <vt:lpstr>BÀI 5: CHUYỂN ĐỘNG TỔNG HỢP</vt:lpstr>
      <vt:lpstr>PowerPoint Presentation</vt:lpstr>
      <vt:lpstr>Hãy mô tả chuyển động của các đối tượng sau:</vt:lpstr>
      <vt:lpstr>PowerPoint Presentation</vt:lpstr>
      <vt:lpstr>I. Độ dịch chuyển tổng hợp – Vận tốc tổng hợp b. Độ dịch chuyển tổng hợp – vận tốc tổng hợp</vt:lpstr>
      <vt:lpstr>I. Độ dịch chuyển tổng hợp – Vận tốc tổng hợp b. Độ dịch chuyển tổng hợp – vận tốc tổng hợp</vt:lpstr>
      <vt:lpstr>Em hãy đưa ra dự đoán để so sánh thời gian chuyển động của thuyền khi chạy xuôi dòng và khi chạy ngược dòng giữa hai vị trí cố định trên bờ sông  </vt:lpstr>
      <vt:lpstr>I. Độ dịch chuyển tổng hợp – Vận tốc tổng hợp b. Độ dịch chuyển tổng hợp – vận tốc tổng hợp</vt:lpstr>
      <vt:lpstr>PowerPoint Presentation</vt:lpstr>
      <vt:lpstr>2. Vận dụng công thức tính tốc độ, vận tốc</vt:lpstr>
      <vt:lpstr>PowerPoint Presentation</vt:lpstr>
      <vt:lpstr>PowerPoint Presentation</vt:lpstr>
      <vt:lpstr>LUYỆN TẬP</vt:lpstr>
      <vt:lpstr>LUYỆN TẬP</vt:lpstr>
      <vt:lpstr>VẬN DỤNG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CHUYỂN ĐỘNG TỔNG HỢP</dc:title>
  <dc:creator>Nguyễn Thanh Thái</dc:creator>
  <cp:lastModifiedBy>Nguyễn Thanh Thái</cp:lastModifiedBy>
  <cp:revision>2</cp:revision>
  <dcterms:created xsi:type="dcterms:W3CDTF">2023-03-05T02:59:26Z</dcterms:created>
  <dcterms:modified xsi:type="dcterms:W3CDTF">2023-03-05T04:05:11Z</dcterms:modified>
</cp:coreProperties>
</file>